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2"/>
  </p:notesMasterIdLst>
  <p:handoutMasterIdLst>
    <p:handoutMasterId r:id="rId3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4" r:id="rId14"/>
    <p:sldId id="285" r:id="rId15"/>
    <p:sldId id="268" r:id="rId16"/>
    <p:sldId id="269" r:id="rId17"/>
    <p:sldId id="270" r:id="rId18"/>
    <p:sldId id="271" r:id="rId19"/>
    <p:sldId id="272" r:id="rId20"/>
    <p:sldId id="273" r:id="rId21"/>
    <p:sldId id="274" r:id="rId22"/>
    <p:sldId id="275" r:id="rId23"/>
    <p:sldId id="286" r:id="rId24"/>
    <p:sldId id="276" r:id="rId25"/>
    <p:sldId id="277" r:id="rId26"/>
    <p:sldId id="278" r:id="rId27"/>
    <p:sldId id="279" r:id="rId28"/>
    <p:sldId id="280" r:id="rId29"/>
    <p:sldId id="281" r:id="rId30"/>
    <p:sldId id="282" r:id="rId31"/>
  </p:sldIdLst>
  <p:sldSz cx="9144000" cy="6858000" type="screen4x3"/>
  <p:notesSz cx="7053263" cy="9309100"/>
  <p:embeddedFontLst>
    <p:embeddedFont>
      <p:font typeface="Arial Narrow" panose="020B0606020202030204" pitchFamily="3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CC66"/>
    <a:srgbClr val="000000"/>
    <a:srgbClr val="660066"/>
    <a:srgbClr val="660033"/>
    <a:srgbClr val="800080"/>
    <a:srgbClr val="CC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3" autoAdjust="0"/>
    <p:restoredTop sz="96086" autoAdjust="0"/>
  </p:normalViewPr>
  <p:slideViewPr>
    <p:cSldViewPr>
      <p:cViewPr varScale="1">
        <p:scale>
          <a:sx n="102" d="100"/>
          <a:sy n="102" d="100"/>
        </p:scale>
        <p:origin x="1212" y="114"/>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notesViewPr>
    <p:cSldViewPr>
      <p:cViewPr varScale="1">
        <p:scale>
          <a:sx n="78" d="100"/>
          <a:sy n="78" d="100"/>
        </p:scale>
        <p:origin x="3246" y="96"/>
      </p:cViewPr>
      <p:guideLst>
        <p:guide orient="horz" pos="2932"/>
        <p:guide pos="22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C52202-8DFD-68AA-4137-74572DFC7BD6}"/>
              </a:ext>
            </a:extLst>
          </p:cNvPr>
          <p:cNvSpPr>
            <a:spLocks noGrp="1"/>
          </p:cNvSpPr>
          <p:nvPr>
            <p:ph type="hdr" sz="quarter"/>
          </p:nvPr>
        </p:nvSpPr>
        <p:spPr>
          <a:xfrm>
            <a:off x="0" y="0"/>
            <a:ext cx="3056414" cy="467072"/>
          </a:xfrm>
          <a:prstGeom prst="rect">
            <a:avLst/>
          </a:prstGeom>
        </p:spPr>
        <p:txBody>
          <a:bodyPr vert="horz" lIns="93487" tIns="46744" rIns="93487" bIns="46744" rtlCol="0"/>
          <a:lstStyle>
            <a:lvl1pPr algn="l">
              <a:defRPr sz="1200"/>
            </a:lvl1pPr>
          </a:lstStyle>
          <a:p>
            <a:r>
              <a:rPr lang="en-US" sz="1000"/>
              <a:t>Spring 2023 Gospel Meeting</a:t>
            </a:r>
          </a:p>
        </p:txBody>
      </p:sp>
      <p:sp>
        <p:nvSpPr>
          <p:cNvPr id="3" name="Date Placeholder 2">
            <a:extLst>
              <a:ext uri="{FF2B5EF4-FFF2-40B4-BE49-F238E27FC236}">
                <a16:creationId xmlns:a16="http://schemas.microsoft.com/office/drawing/2014/main" id="{8A581F2E-85B6-A238-8110-B1F6455B039F}"/>
              </a:ext>
            </a:extLst>
          </p:cNvPr>
          <p:cNvSpPr>
            <a:spLocks noGrp="1"/>
          </p:cNvSpPr>
          <p:nvPr>
            <p:ph type="dt" sz="quarter" idx="1"/>
          </p:nvPr>
        </p:nvSpPr>
        <p:spPr>
          <a:xfrm>
            <a:off x="3995217" y="0"/>
            <a:ext cx="3056414" cy="467072"/>
          </a:xfrm>
          <a:prstGeom prst="rect">
            <a:avLst/>
          </a:prstGeom>
        </p:spPr>
        <p:txBody>
          <a:bodyPr vert="horz" lIns="93487" tIns="46744" rIns="93487" bIns="46744" rtlCol="0"/>
          <a:lstStyle>
            <a:lvl1pPr algn="r">
              <a:defRPr sz="1200"/>
            </a:lvl1pPr>
          </a:lstStyle>
          <a:p>
            <a:r>
              <a:rPr lang="en-US" sz="1000"/>
              <a:t>4/28/2023 pm</a:t>
            </a:r>
          </a:p>
        </p:txBody>
      </p:sp>
      <p:sp>
        <p:nvSpPr>
          <p:cNvPr id="4" name="Footer Placeholder 3">
            <a:extLst>
              <a:ext uri="{FF2B5EF4-FFF2-40B4-BE49-F238E27FC236}">
                <a16:creationId xmlns:a16="http://schemas.microsoft.com/office/drawing/2014/main" id="{715B85D6-42FB-7D56-A531-201F0349BACC}"/>
              </a:ext>
            </a:extLst>
          </p:cNvPr>
          <p:cNvSpPr>
            <a:spLocks noGrp="1"/>
          </p:cNvSpPr>
          <p:nvPr>
            <p:ph type="ftr" sz="quarter" idx="2"/>
          </p:nvPr>
        </p:nvSpPr>
        <p:spPr>
          <a:xfrm>
            <a:off x="0" y="8842031"/>
            <a:ext cx="3056414" cy="467071"/>
          </a:xfrm>
          <a:prstGeom prst="rect">
            <a:avLst/>
          </a:prstGeom>
        </p:spPr>
        <p:txBody>
          <a:bodyPr vert="horz" lIns="93487" tIns="46744" rIns="93487" bIns="46744" rtlCol="0" anchor="b"/>
          <a:lstStyle>
            <a:lvl1pPr algn="l">
              <a:defRPr sz="1200"/>
            </a:lvl1pPr>
          </a:lstStyle>
          <a:p>
            <a:r>
              <a:rPr lang="en-US" sz="1000"/>
              <a:t>Drew Forrest</a:t>
            </a:r>
          </a:p>
        </p:txBody>
      </p:sp>
      <p:sp>
        <p:nvSpPr>
          <p:cNvPr id="5" name="Slide Number Placeholder 4">
            <a:extLst>
              <a:ext uri="{FF2B5EF4-FFF2-40B4-BE49-F238E27FC236}">
                <a16:creationId xmlns:a16="http://schemas.microsoft.com/office/drawing/2014/main" id="{E064E87F-8C63-AA13-5BC5-8F2AABC008FD}"/>
              </a:ext>
            </a:extLst>
          </p:cNvPr>
          <p:cNvSpPr>
            <a:spLocks noGrp="1"/>
          </p:cNvSpPr>
          <p:nvPr>
            <p:ph type="sldNum" sz="quarter" idx="3"/>
          </p:nvPr>
        </p:nvSpPr>
        <p:spPr>
          <a:xfrm>
            <a:off x="3995217" y="8842031"/>
            <a:ext cx="3056414" cy="467071"/>
          </a:xfrm>
          <a:prstGeom prst="rect">
            <a:avLst/>
          </a:prstGeom>
        </p:spPr>
        <p:txBody>
          <a:bodyPr vert="horz" lIns="93487" tIns="46744" rIns="93487" bIns="46744" rtlCol="0" anchor="b"/>
          <a:lstStyle>
            <a:lvl1pPr algn="r">
              <a:defRPr sz="1200"/>
            </a:lvl1pPr>
          </a:lstStyle>
          <a:p>
            <a:fld id="{A168E32C-AE92-4D5A-B6A8-5D0AA0583264}" type="slidenum">
              <a:rPr lang="en-US" sz="1000"/>
              <a:t>‹#›</a:t>
            </a:fld>
            <a:endParaRPr lang="en-US" sz="1000"/>
          </a:p>
        </p:txBody>
      </p:sp>
    </p:spTree>
    <p:extLst>
      <p:ext uri="{BB962C8B-B14F-4D97-AF65-F5344CB8AC3E}">
        <p14:creationId xmlns:p14="http://schemas.microsoft.com/office/powerpoint/2010/main" val="191018802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56414" cy="465455"/>
          </a:xfrm>
          <a:prstGeom prst="rect">
            <a:avLst/>
          </a:prstGeom>
        </p:spPr>
        <p:txBody>
          <a:bodyPr vert="horz" lIns="93487" tIns="46744" rIns="93487" bIns="46744" rtlCol="0"/>
          <a:lstStyle>
            <a:lvl1pPr algn="l" fontAlgn="auto">
              <a:spcBef>
                <a:spcPts val="0"/>
              </a:spcBef>
              <a:spcAft>
                <a:spcPts val="0"/>
              </a:spcAft>
              <a:defRPr sz="1200">
                <a:latin typeface="+mn-lt"/>
              </a:defRPr>
            </a:lvl1pPr>
          </a:lstStyle>
          <a:p>
            <a:pPr>
              <a:defRPr/>
            </a:pPr>
            <a:r>
              <a:rPr lang="en-US"/>
              <a:t>Spring 2023 Gospel Meeting</a:t>
            </a:r>
          </a:p>
        </p:txBody>
      </p:sp>
      <p:sp>
        <p:nvSpPr>
          <p:cNvPr id="3" name="Date Placeholder 2"/>
          <p:cNvSpPr>
            <a:spLocks noGrp="1"/>
          </p:cNvSpPr>
          <p:nvPr>
            <p:ph type="dt" idx="1"/>
          </p:nvPr>
        </p:nvSpPr>
        <p:spPr>
          <a:xfrm>
            <a:off x="3995217" y="1"/>
            <a:ext cx="3056414" cy="465455"/>
          </a:xfrm>
          <a:prstGeom prst="rect">
            <a:avLst/>
          </a:prstGeom>
        </p:spPr>
        <p:txBody>
          <a:bodyPr vert="horz" lIns="93487" tIns="46744" rIns="93487" bIns="46744" rtlCol="0"/>
          <a:lstStyle>
            <a:lvl1pPr algn="r" fontAlgn="auto">
              <a:spcBef>
                <a:spcPts val="0"/>
              </a:spcBef>
              <a:spcAft>
                <a:spcPts val="0"/>
              </a:spcAft>
              <a:defRPr sz="1200">
                <a:latin typeface="+mn-lt"/>
              </a:defRPr>
            </a:lvl1pPr>
          </a:lstStyle>
          <a:p>
            <a:pPr>
              <a:defRPr/>
            </a:pPr>
            <a:r>
              <a:rPr lang="en-US"/>
              <a:t>4/28/2023 pm</a:t>
            </a:r>
            <a:endParaRPr lang="en-US" dirty="0"/>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87" tIns="46744" rIns="93487" bIns="46744" rtlCol="0" anchor="ctr"/>
          <a:lstStyle/>
          <a:p>
            <a:pPr lvl="0"/>
            <a:endParaRPr lang="en-US" noProof="0" dirty="0"/>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87" tIns="46744" rIns="93487" bIns="4674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30"/>
            <a:ext cx="3056414" cy="465455"/>
          </a:xfrm>
          <a:prstGeom prst="rect">
            <a:avLst/>
          </a:prstGeom>
        </p:spPr>
        <p:txBody>
          <a:bodyPr vert="horz" lIns="93487" tIns="46744" rIns="93487" bIns="46744" rtlCol="0" anchor="b"/>
          <a:lstStyle>
            <a:lvl1pPr algn="l" fontAlgn="auto">
              <a:spcBef>
                <a:spcPts val="0"/>
              </a:spcBef>
              <a:spcAft>
                <a:spcPts val="0"/>
              </a:spcAft>
              <a:defRPr sz="1200">
                <a:latin typeface="+mn-lt"/>
              </a:defRPr>
            </a:lvl1pPr>
          </a:lstStyle>
          <a:p>
            <a:pPr>
              <a:defRPr/>
            </a:pPr>
            <a:r>
              <a:rPr lang="en-US"/>
              <a:t>Drew Forrest</a:t>
            </a:r>
          </a:p>
        </p:txBody>
      </p:sp>
      <p:sp>
        <p:nvSpPr>
          <p:cNvPr id="7" name="Slide Number Placeholder 6"/>
          <p:cNvSpPr>
            <a:spLocks noGrp="1"/>
          </p:cNvSpPr>
          <p:nvPr>
            <p:ph type="sldNum" sz="quarter" idx="5"/>
          </p:nvPr>
        </p:nvSpPr>
        <p:spPr>
          <a:xfrm>
            <a:off x="3995217" y="8842030"/>
            <a:ext cx="3056414" cy="465455"/>
          </a:xfrm>
          <a:prstGeom prst="rect">
            <a:avLst/>
          </a:prstGeom>
        </p:spPr>
        <p:txBody>
          <a:bodyPr vert="horz" lIns="93487" tIns="46744" rIns="93487" bIns="46744" rtlCol="0" anchor="b"/>
          <a:lstStyle>
            <a:lvl1pPr algn="r" fontAlgn="auto">
              <a:spcBef>
                <a:spcPts val="0"/>
              </a:spcBef>
              <a:spcAft>
                <a:spcPts val="0"/>
              </a:spcAft>
              <a:defRPr sz="1200">
                <a:latin typeface="+mn-lt"/>
              </a:defRPr>
            </a:lvl1pPr>
          </a:lstStyle>
          <a:p>
            <a:pPr>
              <a:defRPr/>
            </a:pPr>
            <a:fld id="{2EA0C0BE-DE83-4665-9B0B-012195E66A84}" type="slidenum">
              <a:rPr lang="en-US"/>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u="sng"/>
              <a:t>Title Slide</a:t>
            </a:r>
            <a:r>
              <a:rPr lang="en-US"/>
              <a:t>: </a:t>
            </a:r>
            <a:r>
              <a:rPr lang="en-US" b="1"/>
              <a:t>Woe to Those Who Are at Ease in Zion</a:t>
            </a:r>
            <a:r>
              <a:rPr lang="en-US"/>
              <a:t>—</a:t>
            </a:r>
            <a:r>
              <a:rPr lang="en-US" b="1" i="1"/>
              <a:t>Amos 6:1</a:t>
            </a:r>
            <a:r>
              <a:rPr lang="en-US"/>
              <a:t>.</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590FDF-5757-4994-BD59-E18783F143A4}" type="slidenum">
              <a:rPr lang="en-US" smtClean="0"/>
              <a:pPr fontAlgn="base">
                <a:spcBef>
                  <a:spcPct val="0"/>
                </a:spcBef>
                <a:spcAft>
                  <a:spcPct val="0"/>
                </a:spcAft>
                <a:defRPr/>
              </a:pPr>
              <a:t>1</a:t>
            </a:fld>
            <a:endParaRPr lang="en-US"/>
          </a:p>
        </p:txBody>
      </p:sp>
      <p:sp>
        <p:nvSpPr>
          <p:cNvPr id="2" name="Date Placeholder 1">
            <a:extLst>
              <a:ext uri="{FF2B5EF4-FFF2-40B4-BE49-F238E27FC236}">
                <a16:creationId xmlns:a16="http://schemas.microsoft.com/office/drawing/2014/main" id="{D15E6F20-E551-AF7C-EEAB-0C66A9689F99}"/>
              </a:ext>
            </a:extLst>
          </p:cNvPr>
          <p:cNvSpPr>
            <a:spLocks noGrp="1"/>
          </p:cNvSpPr>
          <p:nvPr>
            <p:ph type="dt" idx="1"/>
          </p:nvPr>
        </p:nvSpPr>
        <p:spPr/>
        <p:txBody>
          <a:bodyPr/>
          <a:lstStyle/>
          <a:p>
            <a:pPr>
              <a:defRPr/>
            </a:pPr>
            <a:r>
              <a:rPr lang="en-US"/>
              <a:t>4/28/2023 pm</a:t>
            </a:r>
            <a:endParaRPr lang="en-US" dirty="0"/>
          </a:p>
        </p:txBody>
      </p:sp>
      <p:sp>
        <p:nvSpPr>
          <p:cNvPr id="3" name="Footer Placeholder 2">
            <a:extLst>
              <a:ext uri="{FF2B5EF4-FFF2-40B4-BE49-F238E27FC236}">
                <a16:creationId xmlns:a16="http://schemas.microsoft.com/office/drawing/2014/main" id="{935D4313-CC5E-9398-AFD7-415FA85366D6}"/>
              </a:ext>
            </a:extLst>
          </p:cNvPr>
          <p:cNvSpPr>
            <a:spLocks noGrp="1"/>
          </p:cNvSpPr>
          <p:nvPr>
            <p:ph type="ftr" sz="quarter" idx="4"/>
          </p:nvPr>
        </p:nvSpPr>
        <p:spPr/>
        <p:txBody>
          <a:bodyPr/>
          <a:lstStyle/>
          <a:p>
            <a:pPr>
              <a:defRPr/>
            </a:pPr>
            <a:r>
              <a:rPr lang="en-US"/>
              <a:t>Drew Forrest</a:t>
            </a:r>
          </a:p>
        </p:txBody>
      </p:sp>
      <p:sp>
        <p:nvSpPr>
          <p:cNvPr id="4" name="Header Placeholder 3">
            <a:extLst>
              <a:ext uri="{FF2B5EF4-FFF2-40B4-BE49-F238E27FC236}">
                <a16:creationId xmlns:a16="http://schemas.microsoft.com/office/drawing/2014/main" id="{1FE30339-3A66-5338-08C3-97E41C825441}"/>
              </a:ext>
            </a:extLst>
          </p:cNvPr>
          <p:cNvSpPr>
            <a:spLocks noGrp="1"/>
          </p:cNvSpPr>
          <p:nvPr>
            <p:ph type="hdr" sz="quarter"/>
          </p:nvPr>
        </p:nvSpPr>
        <p:spPr/>
        <p:txBody>
          <a:bodyPr/>
          <a:lstStyle/>
          <a:p>
            <a:pPr>
              <a:defRPr/>
            </a:pPr>
            <a:r>
              <a:rPr lang="en-US"/>
              <a:t>Spring 2023 Gospel Meeting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It is NOT Because…</a:t>
            </a:r>
          </a:p>
          <a:p>
            <a:pPr eaLnBrk="1" hangingPunct="1">
              <a:spcBef>
                <a:spcPct val="0"/>
              </a:spcBef>
            </a:pPr>
            <a:r>
              <a:rPr lang="en-US"/>
              <a:t>(3) We have plenty of time! </a:t>
            </a:r>
          </a:p>
          <a:p>
            <a:pPr marL="759584" lvl="1" indent="-292148" eaLnBrk="1" hangingPunct="1">
              <a:spcBef>
                <a:spcPct val="0"/>
              </a:spcBef>
              <a:buFontTx/>
              <a:buChar char="•"/>
            </a:pPr>
            <a:r>
              <a:rPr lang="en-US"/>
              <a:t>We are living on borrowed time. We don’t know how much we have left (</a:t>
            </a:r>
            <a:r>
              <a:rPr lang="en-US" b="1"/>
              <a:t>Jno.9:4; 2 Pet.3:9-12</a:t>
            </a:r>
            <a:r>
              <a:rPr lang="en-US"/>
              <a:t>). He will come suddenly and unexpectedly—will you be found working or at ease?</a:t>
            </a:r>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987EEA-251A-43C5-891B-E50BF2F00E91}" type="slidenum">
              <a:rPr lang="en-US" smtClean="0"/>
              <a:pPr fontAlgn="base">
                <a:spcBef>
                  <a:spcPct val="0"/>
                </a:spcBef>
                <a:spcAft>
                  <a:spcPct val="0"/>
                </a:spcAft>
                <a:defRPr/>
              </a:pPr>
              <a:t>10</a:t>
            </a:fld>
            <a:endParaRPr lang="en-US"/>
          </a:p>
        </p:txBody>
      </p:sp>
      <p:sp>
        <p:nvSpPr>
          <p:cNvPr id="2" name="Date Placeholder 1">
            <a:extLst>
              <a:ext uri="{FF2B5EF4-FFF2-40B4-BE49-F238E27FC236}">
                <a16:creationId xmlns:a16="http://schemas.microsoft.com/office/drawing/2014/main" id="{FBEB6952-3E73-A477-6BC4-7D1FA84C269B}"/>
              </a:ext>
            </a:extLst>
          </p:cNvPr>
          <p:cNvSpPr>
            <a:spLocks noGrp="1"/>
          </p:cNvSpPr>
          <p:nvPr>
            <p:ph type="dt" idx="1"/>
          </p:nvPr>
        </p:nvSpPr>
        <p:spPr/>
        <p:txBody>
          <a:bodyPr/>
          <a:lstStyle/>
          <a:p>
            <a:pPr>
              <a:defRPr/>
            </a:pPr>
            <a:r>
              <a:rPr lang="en-US"/>
              <a:t>4/28/2023 pm</a:t>
            </a:r>
            <a:endParaRPr lang="en-US" dirty="0"/>
          </a:p>
        </p:txBody>
      </p:sp>
      <p:sp>
        <p:nvSpPr>
          <p:cNvPr id="3" name="Footer Placeholder 2">
            <a:extLst>
              <a:ext uri="{FF2B5EF4-FFF2-40B4-BE49-F238E27FC236}">
                <a16:creationId xmlns:a16="http://schemas.microsoft.com/office/drawing/2014/main" id="{2AC6C346-DDDF-33EE-6F8D-7F4381BA061F}"/>
              </a:ext>
            </a:extLst>
          </p:cNvPr>
          <p:cNvSpPr>
            <a:spLocks noGrp="1"/>
          </p:cNvSpPr>
          <p:nvPr>
            <p:ph type="ftr" sz="quarter" idx="4"/>
          </p:nvPr>
        </p:nvSpPr>
        <p:spPr/>
        <p:txBody>
          <a:bodyPr/>
          <a:lstStyle/>
          <a:p>
            <a:pPr>
              <a:defRPr/>
            </a:pPr>
            <a:r>
              <a:rPr lang="en-US"/>
              <a:t>Drew Forrest</a:t>
            </a:r>
          </a:p>
        </p:txBody>
      </p:sp>
      <p:sp>
        <p:nvSpPr>
          <p:cNvPr id="4" name="Header Placeholder 3">
            <a:extLst>
              <a:ext uri="{FF2B5EF4-FFF2-40B4-BE49-F238E27FC236}">
                <a16:creationId xmlns:a16="http://schemas.microsoft.com/office/drawing/2014/main" id="{22AF7EF7-F39C-3FC4-F87D-6DC903D7D89B}"/>
              </a:ext>
            </a:extLst>
          </p:cNvPr>
          <p:cNvSpPr>
            <a:spLocks noGrp="1"/>
          </p:cNvSpPr>
          <p:nvPr>
            <p:ph type="hdr" sz="quarter"/>
          </p:nvPr>
        </p:nvSpPr>
        <p:spPr/>
        <p:txBody>
          <a:bodyPr/>
          <a:lstStyle/>
          <a:p>
            <a:pPr>
              <a:defRPr/>
            </a:pPr>
            <a:r>
              <a:rPr lang="en-US"/>
              <a:t>Spring 2023 Gospel Meeting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It is NOT Because…(4) There is no reward. </a:t>
            </a:r>
          </a:p>
          <a:p>
            <a:pPr marL="759584" lvl="1" indent="-292148" eaLnBrk="1" hangingPunct="1">
              <a:spcBef>
                <a:spcPct val="0"/>
              </a:spcBef>
              <a:buFontTx/>
              <a:buChar char="•"/>
            </a:pPr>
            <a:r>
              <a:rPr lang="en-US" dirty="0"/>
              <a:t>Our rewards for service are many. </a:t>
            </a:r>
          </a:p>
          <a:p>
            <a:pPr marL="759584" lvl="1" indent="-292148" eaLnBrk="1" hangingPunct="1">
              <a:spcBef>
                <a:spcPct val="0"/>
              </a:spcBef>
              <a:buFontTx/>
              <a:buChar char="•"/>
            </a:pPr>
            <a:r>
              <a:rPr lang="en-US" dirty="0"/>
              <a:t>We receive some reward in this life as we see souls obey the gospel and others being strengthened. </a:t>
            </a:r>
          </a:p>
          <a:p>
            <a:pPr marL="759584" lvl="1" indent="-292148" eaLnBrk="1" hangingPunct="1">
              <a:spcBef>
                <a:spcPct val="0"/>
              </a:spcBef>
              <a:buFontTx/>
              <a:buChar char="•"/>
            </a:pPr>
            <a:r>
              <a:rPr lang="en-US" dirty="0"/>
              <a:t>We have brethren (or we ought to) who will lift us up and express appreciation for what we’re doing. They will join hands with us in this good work. </a:t>
            </a:r>
          </a:p>
          <a:p>
            <a:pPr marL="759584" lvl="1" indent="-292148" eaLnBrk="1" hangingPunct="1">
              <a:spcBef>
                <a:spcPct val="0"/>
              </a:spcBef>
              <a:buFontTx/>
              <a:buChar char="•"/>
            </a:pPr>
            <a:r>
              <a:rPr lang="en-US" dirty="0"/>
              <a:t>All we do as Christians will be remembered—God is taking note. </a:t>
            </a:r>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C1D141-DEDC-420F-AF02-5109C2914CF0}" type="slidenum">
              <a:rPr lang="en-US" smtClean="0"/>
              <a:pPr fontAlgn="base">
                <a:spcBef>
                  <a:spcPct val="0"/>
                </a:spcBef>
                <a:spcAft>
                  <a:spcPct val="0"/>
                </a:spcAft>
                <a:defRPr/>
              </a:pPr>
              <a:t>11</a:t>
            </a:fld>
            <a:endParaRPr lang="en-US"/>
          </a:p>
        </p:txBody>
      </p:sp>
      <p:sp>
        <p:nvSpPr>
          <p:cNvPr id="2" name="Date Placeholder 1">
            <a:extLst>
              <a:ext uri="{FF2B5EF4-FFF2-40B4-BE49-F238E27FC236}">
                <a16:creationId xmlns:a16="http://schemas.microsoft.com/office/drawing/2014/main" id="{6506BB73-09B6-68A3-4910-3A07B4F8DC26}"/>
              </a:ext>
            </a:extLst>
          </p:cNvPr>
          <p:cNvSpPr>
            <a:spLocks noGrp="1"/>
          </p:cNvSpPr>
          <p:nvPr>
            <p:ph type="dt" idx="1"/>
          </p:nvPr>
        </p:nvSpPr>
        <p:spPr/>
        <p:txBody>
          <a:bodyPr/>
          <a:lstStyle/>
          <a:p>
            <a:pPr>
              <a:defRPr/>
            </a:pPr>
            <a:r>
              <a:rPr lang="en-US"/>
              <a:t>4/28/2023 pm</a:t>
            </a:r>
            <a:endParaRPr lang="en-US" dirty="0"/>
          </a:p>
        </p:txBody>
      </p:sp>
      <p:sp>
        <p:nvSpPr>
          <p:cNvPr id="3" name="Footer Placeholder 2">
            <a:extLst>
              <a:ext uri="{FF2B5EF4-FFF2-40B4-BE49-F238E27FC236}">
                <a16:creationId xmlns:a16="http://schemas.microsoft.com/office/drawing/2014/main" id="{2450B237-03BC-DF20-C788-B49DBB6835A0}"/>
              </a:ext>
            </a:extLst>
          </p:cNvPr>
          <p:cNvSpPr>
            <a:spLocks noGrp="1"/>
          </p:cNvSpPr>
          <p:nvPr>
            <p:ph type="ftr" sz="quarter" idx="4"/>
          </p:nvPr>
        </p:nvSpPr>
        <p:spPr/>
        <p:txBody>
          <a:bodyPr/>
          <a:lstStyle/>
          <a:p>
            <a:pPr>
              <a:defRPr/>
            </a:pPr>
            <a:r>
              <a:rPr lang="en-US"/>
              <a:t>Drew Forrest</a:t>
            </a:r>
          </a:p>
        </p:txBody>
      </p:sp>
      <p:sp>
        <p:nvSpPr>
          <p:cNvPr id="4" name="Header Placeholder 3">
            <a:extLst>
              <a:ext uri="{FF2B5EF4-FFF2-40B4-BE49-F238E27FC236}">
                <a16:creationId xmlns:a16="http://schemas.microsoft.com/office/drawing/2014/main" id="{EFCDE387-9FEF-A841-B0FD-5A061B2EA7C8}"/>
              </a:ext>
            </a:extLst>
          </p:cNvPr>
          <p:cNvSpPr>
            <a:spLocks noGrp="1"/>
          </p:cNvSpPr>
          <p:nvPr>
            <p:ph type="hdr" sz="quarter"/>
          </p:nvPr>
        </p:nvSpPr>
        <p:spPr/>
        <p:txBody>
          <a:bodyPr/>
          <a:lstStyle/>
          <a:p>
            <a:pPr>
              <a:defRPr/>
            </a:pPr>
            <a:r>
              <a:rPr lang="en-US"/>
              <a:t>Spring 2023 Gospel Meeting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It is NOT Because…</a:t>
            </a:r>
          </a:p>
          <a:p>
            <a:pPr eaLnBrk="1" hangingPunct="1">
              <a:spcBef>
                <a:spcPct val="0"/>
              </a:spcBef>
            </a:pPr>
            <a:r>
              <a:rPr lang="en-US" dirty="0"/>
              <a:t>(4) There is no reward. </a:t>
            </a:r>
          </a:p>
          <a:p>
            <a:pPr marL="759584" lvl="1" indent="-292148" eaLnBrk="1" hangingPunct="1">
              <a:spcBef>
                <a:spcPct val="0"/>
              </a:spcBef>
              <a:buFontTx/>
              <a:buChar char="•"/>
            </a:pPr>
            <a:r>
              <a:rPr lang="en-US" dirty="0"/>
              <a:t>If we remain faithful till the end, and continue to work, we have a sure reward (</a:t>
            </a:r>
            <a:r>
              <a:rPr lang="en-US" b="1" dirty="0"/>
              <a:t>1 Cor.15:58; Heb.4:9; 1 Pet.1:1-4)</a:t>
            </a:r>
            <a:r>
              <a:rPr lang="en-US" dirty="0"/>
              <a:t>. Can you see there are many reasons NOT to be at ease in Zion. So why are so many at ease?</a:t>
            </a:r>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106BDD-17E9-4283-8726-4F8916B6BE1C}" type="slidenum">
              <a:rPr lang="en-US" smtClean="0"/>
              <a:pPr fontAlgn="base">
                <a:spcBef>
                  <a:spcPct val="0"/>
                </a:spcBef>
                <a:spcAft>
                  <a:spcPct val="0"/>
                </a:spcAft>
                <a:defRPr/>
              </a:pPr>
              <a:t>12</a:t>
            </a:fld>
            <a:endParaRPr lang="en-US"/>
          </a:p>
        </p:txBody>
      </p:sp>
      <p:sp>
        <p:nvSpPr>
          <p:cNvPr id="2" name="Date Placeholder 1">
            <a:extLst>
              <a:ext uri="{FF2B5EF4-FFF2-40B4-BE49-F238E27FC236}">
                <a16:creationId xmlns:a16="http://schemas.microsoft.com/office/drawing/2014/main" id="{FDFC57B6-F4A7-E189-499E-A9C16FA651B6}"/>
              </a:ext>
            </a:extLst>
          </p:cNvPr>
          <p:cNvSpPr>
            <a:spLocks noGrp="1"/>
          </p:cNvSpPr>
          <p:nvPr>
            <p:ph type="dt" idx="1"/>
          </p:nvPr>
        </p:nvSpPr>
        <p:spPr/>
        <p:txBody>
          <a:bodyPr/>
          <a:lstStyle/>
          <a:p>
            <a:pPr>
              <a:defRPr/>
            </a:pPr>
            <a:r>
              <a:rPr lang="en-US"/>
              <a:t>4/28/2023 pm</a:t>
            </a:r>
            <a:endParaRPr lang="en-US" dirty="0"/>
          </a:p>
        </p:txBody>
      </p:sp>
      <p:sp>
        <p:nvSpPr>
          <p:cNvPr id="3" name="Footer Placeholder 2">
            <a:extLst>
              <a:ext uri="{FF2B5EF4-FFF2-40B4-BE49-F238E27FC236}">
                <a16:creationId xmlns:a16="http://schemas.microsoft.com/office/drawing/2014/main" id="{E29C0989-B3D1-BB3D-66D0-E66431E084AE}"/>
              </a:ext>
            </a:extLst>
          </p:cNvPr>
          <p:cNvSpPr>
            <a:spLocks noGrp="1"/>
          </p:cNvSpPr>
          <p:nvPr>
            <p:ph type="ftr" sz="quarter" idx="4"/>
          </p:nvPr>
        </p:nvSpPr>
        <p:spPr/>
        <p:txBody>
          <a:bodyPr/>
          <a:lstStyle/>
          <a:p>
            <a:pPr>
              <a:defRPr/>
            </a:pPr>
            <a:r>
              <a:rPr lang="en-US"/>
              <a:t>Drew Forrest</a:t>
            </a:r>
          </a:p>
        </p:txBody>
      </p:sp>
      <p:sp>
        <p:nvSpPr>
          <p:cNvPr id="4" name="Header Placeholder 3">
            <a:extLst>
              <a:ext uri="{FF2B5EF4-FFF2-40B4-BE49-F238E27FC236}">
                <a16:creationId xmlns:a16="http://schemas.microsoft.com/office/drawing/2014/main" id="{5624F9EB-061F-95D1-71DD-FD8F27515378}"/>
              </a:ext>
            </a:extLst>
          </p:cNvPr>
          <p:cNvSpPr>
            <a:spLocks noGrp="1"/>
          </p:cNvSpPr>
          <p:nvPr>
            <p:ph type="hdr" sz="quarter"/>
          </p:nvPr>
        </p:nvSpPr>
        <p:spPr/>
        <p:txBody>
          <a:bodyPr/>
          <a:lstStyle/>
          <a:p>
            <a:pPr>
              <a:defRPr/>
            </a:pPr>
            <a:r>
              <a:rPr lang="en-US"/>
              <a:t>Spring 2023 Gospel Meeting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It is NOT Because…</a:t>
            </a:r>
          </a:p>
          <a:p>
            <a:pPr eaLnBrk="1" hangingPunct="1">
              <a:spcBef>
                <a:spcPct val="0"/>
              </a:spcBef>
            </a:pPr>
            <a:r>
              <a:rPr lang="en-US" dirty="0"/>
              <a:t>(4) There is no reward. </a:t>
            </a:r>
          </a:p>
          <a:p>
            <a:pPr marL="759584" lvl="1" indent="-292148" eaLnBrk="1" hangingPunct="1">
              <a:spcBef>
                <a:spcPct val="0"/>
              </a:spcBef>
              <a:buFontTx/>
              <a:buChar char="•"/>
            </a:pPr>
            <a:r>
              <a:rPr lang="en-US" dirty="0"/>
              <a:t>If we remain faithful till the end, and continue to work, we have a sure reward (</a:t>
            </a:r>
            <a:r>
              <a:rPr lang="en-US" b="1" dirty="0"/>
              <a:t>1 Cor.15:58; Heb.4:9; 1 Pet.1:1-4)</a:t>
            </a:r>
            <a:r>
              <a:rPr lang="en-US" dirty="0"/>
              <a:t>. Can you see there are many reasons NOT to be at ease in Zion. So why are so many at ease?</a:t>
            </a:r>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106BDD-17E9-4283-8726-4F8916B6BE1C}" type="slidenum">
              <a:rPr lang="en-US" smtClean="0"/>
              <a:pPr fontAlgn="base">
                <a:spcBef>
                  <a:spcPct val="0"/>
                </a:spcBef>
                <a:spcAft>
                  <a:spcPct val="0"/>
                </a:spcAft>
                <a:defRPr/>
              </a:pPr>
              <a:t>13</a:t>
            </a:fld>
            <a:endParaRPr lang="en-US"/>
          </a:p>
        </p:txBody>
      </p:sp>
      <p:sp>
        <p:nvSpPr>
          <p:cNvPr id="2" name="Date Placeholder 1">
            <a:extLst>
              <a:ext uri="{FF2B5EF4-FFF2-40B4-BE49-F238E27FC236}">
                <a16:creationId xmlns:a16="http://schemas.microsoft.com/office/drawing/2014/main" id="{A3DCB8E8-4D75-5E96-D797-EA6F0F428F61}"/>
              </a:ext>
            </a:extLst>
          </p:cNvPr>
          <p:cNvSpPr>
            <a:spLocks noGrp="1"/>
          </p:cNvSpPr>
          <p:nvPr>
            <p:ph type="dt" idx="1"/>
          </p:nvPr>
        </p:nvSpPr>
        <p:spPr/>
        <p:txBody>
          <a:bodyPr/>
          <a:lstStyle/>
          <a:p>
            <a:pPr>
              <a:defRPr/>
            </a:pPr>
            <a:r>
              <a:rPr lang="en-US"/>
              <a:t>4/28/2023 pm</a:t>
            </a:r>
            <a:endParaRPr lang="en-US" dirty="0"/>
          </a:p>
        </p:txBody>
      </p:sp>
      <p:sp>
        <p:nvSpPr>
          <p:cNvPr id="3" name="Footer Placeholder 2">
            <a:extLst>
              <a:ext uri="{FF2B5EF4-FFF2-40B4-BE49-F238E27FC236}">
                <a16:creationId xmlns:a16="http://schemas.microsoft.com/office/drawing/2014/main" id="{8F3CF867-B41B-F4D3-89AB-2A7F16169E00}"/>
              </a:ext>
            </a:extLst>
          </p:cNvPr>
          <p:cNvSpPr>
            <a:spLocks noGrp="1"/>
          </p:cNvSpPr>
          <p:nvPr>
            <p:ph type="ftr" sz="quarter" idx="4"/>
          </p:nvPr>
        </p:nvSpPr>
        <p:spPr/>
        <p:txBody>
          <a:bodyPr/>
          <a:lstStyle/>
          <a:p>
            <a:pPr>
              <a:defRPr/>
            </a:pPr>
            <a:r>
              <a:rPr lang="en-US"/>
              <a:t>Drew Forrest</a:t>
            </a:r>
          </a:p>
        </p:txBody>
      </p:sp>
      <p:sp>
        <p:nvSpPr>
          <p:cNvPr id="4" name="Header Placeholder 3">
            <a:extLst>
              <a:ext uri="{FF2B5EF4-FFF2-40B4-BE49-F238E27FC236}">
                <a16:creationId xmlns:a16="http://schemas.microsoft.com/office/drawing/2014/main" id="{6CBCA2A3-37FF-DAA4-02F4-67E75992D1ED}"/>
              </a:ext>
            </a:extLst>
          </p:cNvPr>
          <p:cNvSpPr>
            <a:spLocks noGrp="1"/>
          </p:cNvSpPr>
          <p:nvPr>
            <p:ph type="hdr" sz="quarter"/>
          </p:nvPr>
        </p:nvSpPr>
        <p:spPr/>
        <p:txBody>
          <a:bodyPr/>
          <a:lstStyle/>
          <a:p>
            <a:pPr>
              <a:defRPr/>
            </a:pPr>
            <a:r>
              <a:rPr lang="en-US"/>
              <a:t>Spring 2023 Gospel Meeting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It is NOT Because…</a:t>
            </a:r>
          </a:p>
          <a:p>
            <a:pPr eaLnBrk="1" hangingPunct="1">
              <a:spcBef>
                <a:spcPct val="0"/>
              </a:spcBef>
            </a:pPr>
            <a:r>
              <a:rPr lang="en-US" dirty="0"/>
              <a:t>(4) There is no reward. </a:t>
            </a:r>
          </a:p>
          <a:p>
            <a:pPr marL="759584" lvl="1" indent="-292148" eaLnBrk="1" hangingPunct="1">
              <a:spcBef>
                <a:spcPct val="0"/>
              </a:spcBef>
              <a:buFontTx/>
              <a:buChar char="•"/>
            </a:pPr>
            <a:r>
              <a:rPr lang="en-US" dirty="0"/>
              <a:t>If we remain faithful till the end, and continue to work, we have a sure reward (</a:t>
            </a:r>
            <a:r>
              <a:rPr lang="en-US" b="1" dirty="0"/>
              <a:t>1 Cor.15:58; Heb.4:9; 1 Pet.1:1-4)</a:t>
            </a:r>
            <a:r>
              <a:rPr lang="en-US" dirty="0"/>
              <a:t>. Can you see there are many reasons NOT to be at ease in Zion. So why are so many at ease?</a:t>
            </a:r>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106BDD-17E9-4283-8726-4F8916B6BE1C}" type="slidenum">
              <a:rPr lang="en-US" smtClean="0"/>
              <a:pPr fontAlgn="base">
                <a:spcBef>
                  <a:spcPct val="0"/>
                </a:spcBef>
                <a:spcAft>
                  <a:spcPct val="0"/>
                </a:spcAft>
                <a:defRPr/>
              </a:pPr>
              <a:t>14</a:t>
            </a:fld>
            <a:endParaRPr lang="en-US"/>
          </a:p>
        </p:txBody>
      </p:sp>
      <p:sp>
        <p:nvSpPr>
          <p:cNvPr id="2" name="Date Placeholder 1">
            <a:extLst>
              <a:ext uri="{FF2B5EF4-FFF2-40B4-BE49-F238E27FC236}">
                <a16:creationId xmlns:a16="http://schemas.microsoft.com/office/drawing/2014/main" id="{C807845F-F258-73DB-AAA8-FCCFBAD99391}"/>
              </a:ext>
            </a:extLst>
          </p:cNvPr>
          <p:cNvSpPr>
            <a:spLocks noGrp="1"/>
          </p:cNvSpPr>
          <p:nvPr>
            <p:ph type="dt" idx="1"/>
          </p:nvPr>
        </p:nvSpPr>
        <p:spPr/>
        <p:txBody>
          <a:bodyPr/>
          <a:lstStyle/>
          <a:p>
            <a:pPr>
              <a:defRPr/>
            </a:pPr>
            <a:r>
              <a:rPr lang="en-US"/>
              <a:t>4/28/2023 pm</a:t>
            </a:r>
            <a:endParaRPr lang="en-US" dirty="0"/>
          </a:p>
        </p:txBody>
      </p:sp>
      <p:sp>
        <p:nvSpPr>
          <p:cNvPr id="3" name="Footer Placeholder 2">
            <a:extLst>
              <a:ext uri="{FF2B5EF4-FFF2-40B4-BE49-F238E27FC236}">
                <a16:creationId xmlns:a16="http://schemas.microsoft.com/office/drawing/2014/main" id="{EA4B7638-CA19-80BC-DD01-A1E885B644F1}"/>
              </a:ext>
            </a:extLst>
          </p:cNvPr>
          <p:cNvSpPr>
            <a:spLocks noGrp="1"/>
          </p:cNvSpPr>
          <p:nvPr>
            <p:ph type="ftr" sz="quarter" idx="4"/>
          </p:nvPr>
        </p:nvSpPr>
        <p:spPr/>
        <p:txBody>
          <a:bodyPr/>
          <a:lstStyle/>
          <a:p>
            <a:pPr>
              <a:defRPr/>
            </a:pPr>
            <a:r>
              <a:rPr lang="en-US"/>
              <a:t>Drew Forrest</a:t>
            </a:r>
          </a:p>
        </p:txBody>
      </p:sp>
      <p:sp>
        <p:nvSpPr>
          <p:cNvPr id="4" name="Header Placeholder 3">
            <a:extLst>
              <a:ext uri="{FF2B5EF4-FFF2-40B4-BE49-F238E27FC236}">
                <a16:creationId xmlns:a16="http://schemas.microsoft.com/office/drawing/2014/main" id="{BCC3844F-B394-DE34-8DF5-BBC26393163D}"/>
              </a:ext>
            </a:extLst>
          </p:cNvPr>
          <p:cNvSpPr>
            <a:spLocks noGrp="1"/>
          </p:cNvSpPr>
          <p:nvPr>
            <p:ph type="hdr" sz="quarter"/>
          </p:nvPr>
        </p:nvSpPr>
        <p:spPr/>
        <p:txBody>
          <a:bodyPr/>
          <a:lstStyle/>
          <a:p>
            <a:pPr>
              <a:defRPr/>
            </a:pPr>
            <a:r>
              <a:rPr lang="en-US"/>
              <a:t>Spring 2023 Gospel Meeting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Some </a:t>
            </a:r>
            <a:r>
              <a:rPr lang="en-US" b="1" u="sng"/>
              <a:t>ARE</a:t>
            </a:r>
            <a:r>
              <a:rPr lang="en-US"/>
              <a:t> at Ease Because of. </a:t>
            </a:r>
          </a:p>
          <a:p>
            <a:pPr eaLnBrk="1" hangingPunct="1">
              <a:spcBef>
                <a:spcPct val="0"/>
              </a:spcBef>
            </a:pPr>
            <a:r>
              <a:rPr lang="en-US"/>
              <a:t>(1) </a:t>
            </a:r>
            <a:r>
              <a:rPr lang="en-US" b="1" u="sng"/>
              <a:t>Worldliness</a:t>
            </a:r>
            <a:r>
              <a:rPr lang="en-US"/>
              <a:t>—not willing to give up their sinful ways. </a:t>
            </a:r>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DD41D7-C084-4C03-A5E1-56BC82AC3610}" type="slidenum">
              <a:rPr lang="en-US" smtClean="0"/>
              <a:pPr fontAlgn="base">
                <a:spcBef>
                  <a:spcPct val="0"/>
                </a:spcBef>
                <a:spcAft>
                  <a:spcPct val="0"/>
                </a:spcAft>
                <a:defRPr/>
              </a:pPr>
              <a:t>15</a:t>
            </a:fld>
            <a:endParaRPr lang="en-US"/>
          </a:p>
        </p:txBody>
      </p:sp>
      <p:sp>
        <p:nvSpPr>
          <p:cNvPr id="2" name="Date Placeholder 1">
            <a:extLst>
              <a:ext uri="{FF2B5EF4-FFF2-40B4-BE49-F238E27FC236}">
                <a16:creationId xmlns:a16="http://schemas.microsoft.com/office/drawing/2014/main" id="{19548A17-7BA7-57ED-F28D-1E94E3F7432F}"/>
              </a:ext>
            </a:extLst>
          </p:cNvPr>
          <p:cNvSpPr>
            <a:spLocks noGrp="1"/>
          </p:cNvSpPr>
          <p:nvPr>
            <p:ph type="dt" idx="1"/>
          </p:nvPr>
        </p:nvSpPr>
        <p:spPr/>
        <p:txBody>
          <a:bodyPr/>
          <a:lstStyle/>
          <a:p>
            <a:pPr>
              <a:defRPr/>
            </a:pPr>
            <a:r>
              <a:rPr lang="en-US"/>
              <a:t>4/28/2023 pm</a:t>
            </a:r>
            <a:endParaRPr lang="en-US" dirty="0"/>
          </a:p>
        </p:txBody>
      </p:sp>
      <p:sp>
        <p:nvSpPr>
          <p:cNvPr id="3" name="Footer Placeholder 2">
            <a:extLst>
              <a:ext uri="{FF2B5EF4-FFF2-40B4-BE49-F238E27FC236}">
                <a16:creationId xmlns:a16="http://schemas.microsoft.com/office/drawing/2014/main" id="{93C70F78-B707-2395-412E-C8D982E8892C}"/>
              </a:ext>
            </a:extLst>
          </p:cNvPr>
          <p:cNvSpPr>
            <a:spLocks noGrp="1"/>
          </p:cNvSpPr>
          <p:nvPr>
            <p:ph type="ftr" sz="quarter" idx="4"/>
          </p:nvPr>
        </p:nvSpPr>
        <p:spPr/>
        <p:txBody>
          <a:bodyPr/>
          <a:lstStyle/>
          <a:p>
            <a:pPr>
              <a:defRPr/>
            </a:pPr>
            <a:r>
              <a:rPr lang="en-US"/>
              <a:t>Drew Forrest</a:t>
            </a:r>
          </a:p>
        </p:txBody>
      </p:sp>
      <p:sp>
        <p:nvSpPr>
          <p:cNvPr id="4" name="Header Placeholder 3">
            <a:extLst>
              <a:ext uri="{FF2B5EF4-FFF2-40B4-BE49-F238E27FC236}">
                <a16:creationId xmlns:a16="http://schemas.microsoft.com/office/drawing/2014/main" id="{2DC2C084-9CBA-B44B-71AD-7B6EE930F467}"/>
              </a:ext>
            </a:extLst>
          </p:cNvPr>
          <p:cNvSpPr>
            <a:spLocks noGrp="1"/>
          </p:cNvSpPr>
          <p:nvPr>
            <p:ph type="hdr" sz="quarter"/>
          </p:nvPr>
        </p:nvSpPr>
        <p:spPr/>
        <p:txBody>
          <a:bodyPr/>
          <a:lstStyle/>
          <a:p>
            <a:pPr>
              <a:defRPr/>
            </a:pPr>
            <a:r>
              <a:rPr lang="en-US"/>
              <a:t>Spring 2023 Gospel Meeting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marL="233719" indent="-233719" eaLnBrk="1" hangingPunct="1">
              <a:spcBef>
                <a:spcPct val="0"/>
              </a:spcBef>
            </a:pPr>
            <a:r>
              <a:rPr lang="en-US" b="1" dirty="0"/>
              <a:t>Some </a:t>
            </a:r>
            <a:r>
              <a:rPr lang="en-US" b="1" u="sng" dirty="0"/>
              <a:t>ARE</a:t>
            </a:r>
            <a:r>
              <a:rPr lang="en-US" dirty="0"/>
              <a:t> at Ease Because of. </a:t>
            </a:r>
          </a:p>
          <a:p>
            <a:pPr marL="233719" indent="-233719" eaLnBrk="1" hangingPunct="1">
              <a:spcBef>
                <a:spcPct val="0"/>
              </a:spcBef>
              <a:buFontTx/>
              <a:buAutoNum type="arabicParenBoth"/>
            </a:pPr>
            <a:r>
              <a:rPr lang="en-US" b="1" u="sng" dirty="0"/>
              <a:t>Worldliness</a:t>
            </a:r>
            <a:r>
              <a:rPr lang="en-US" dirty="0"/>
              <a:t>—not willing to give up their sinful ways. </a:t>
            </a:r>
          </a:p>
          <a:p>
            <a:pPr marL="759584" lvl="1" indent="-292148" eaLnBrk="1" hangingPunct="1">
              <a:spcBef>
                <a:spcPct val="0"/>
              </a:spcBef>
              <a:buFontTx/>
              <a:buChar char="•"/>
            </a:pPr>
            <a:r>
              <a:rPr lang="en-US" dirty="0"/>
              <a:t>Many don’t want to make the difficult choices that would be necessary. It’s easier to remain at ease. </a:t>
            </a:r>
          </a:p>
          <a:p>
            <a:pPr marL="759584" lvl="1" indent="-292148" eaLnBrk="1" hangingPunct="1">
              <a:spcBef>
                <a:spcPct val="0"/>
              </a:spcBef>
              <a:buFontTx/>
              <a:buChar char="•"/>
            </a:pPr>
            <a:r>
              <a:rPr lang="en-US" dirty="0"/>
              <a:t>They understand they would have to change their lives, and they are unwilling to do so (</a:t>
            </a:r>
            <a:r>
              <a:rPr lang="en-US" b="1" dirty="0"/>
              <a:t>Jam.4:4</a:t>
            </a:r>
            <a:r>
              <a:rPr lang="en-US" dirty="0"/>
              <a:t>).</a:t>
            </a:r>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B36E2C-27D9-4874-AD2C-2B9FBD350775}" type="slidenum">
              <a:rPr lang="en-US" smtClean="0"/>
              <a:pPr fontAlgn="base">
                <a:spcBef>
                  <a:spcPct val="0"/>
                </a:spcBef>
                <a:spcAft>
                  <a:spcPct val="0"/>
                </a:spcAft>
                <a:defRPr/>
              </a:pPr>
              <a:t>16</a:t>
            </a:fld>
            <a:endParaRPr lang="en-US"/>
          </a:p>
        </p:txBody>
      </p:sp>
      <p:sp>
        <p:nvSpPr>
          <p:cNvPr id="2" name="Date Placeholder 1">
            <a:extLst>
              <a:ext uri="{FF2B5EF4-FFF2-40B4-BE49-F238E27FC236}">
                <a16:creationId xmlns:a16="http://schemas.microsoft.com/office/drawing/2014/main" id="{6CBF4F9E-06C9-5ECF-9B78-3BE9757B617D}"/>
              </a:ext>
            </a:extLst>
          </p:cNvPr>
          <p:cNvSpPr>
            <a:spLocks noGrp="1"/>
          </p:cNvSpPr>
          <p:nvPr>
            <p:ph type="dt" idx="1"/>
          </p:nvPr>
        </p:nvSpPr>
        <p:spPr/>
        <p:txBody>
          <a:bodyPr/>
          <a:lstStyle/>
          <a:p>
            <a:pPr>
              <a:defRPr/>
            </a:pPr>
            <a:r>
              <a:rPr lang="en-US"/>
              <a:t>4/28/2023 pm</a:t>
            </a:r>
            <a:endParaRPr lang="en-US" dirty="0"/>
          </a:p>
        </p:txBody>
      </p:sp>
      <p:sp>
        <p:nvSpPr>
          <p:cNvPr id="3" name="Footer Placeholder 2">
            <a:extLst>
              <a:ext uri="{FF2B5EF4-FFF2-40B4-BE49-F238E27FC236}">
                <a16:creationId xmlns:a16="http://schemas.microsoft.com/office/drawing/2014/main" id="{F6FC806C-7B0A-286C-9C08-7B225F78817B}"/>
              </a:ext>
            </a:extLst>
          </p:cNvPr>
          <p:cNvSpPr>
            <a:spLocks noGrp="1"/>
          </p:cNvSpPr>
          <p:nvPr>
            <p:ph type="ftr" sz="quarter" idx="4"/>
          </p:nvPr>
        </p:nvSpPr>
        <p:spPr/>
        <p:txBody>
          <a:bodyPr/>
          <a:lstStyle/>
          <a:p>
            <a:pPr>
              <a:defRPr/>
            </a:pPr>
            <a:r>
              <a:rPr lang="en-US"/>
              <a:t>Drew Forrest</a:t>
            </a:r>
          </a:p>
        </p:txBody>
      </p:sp>
      <p:sp>
        <p:nvSpPr>
          <p:cNvPr id="4" name="Header Placeholder 3">
            <a:extLst>
              <a:ext uri="{FF2B5EF4-FFF2-40B4-BE49-F238E27FC236}">
                <a16:creationId xmlns:a16="http://schemas.microsoft.com/office/drawing/2014/main" id="{C9C4C8C3-7A15-EB64-EFB2-010B4C206437}"/>
              </a:ext>
            </a:extLst>
          </p:cNvPr>
          <p:cNvSpPr>
            <a:spLocks noGrp="1"/>
          </p:cNvSpPr>
          <p:nvPr>
            <p:ph type="hdr" sz="quarter"/>
          </p:nvPr>
        </p:nvSpPr>
        <p:spPr/>
        <p:txBody>
          <a:bodyPr/>
          <a:lstStyle/>
          <a:p>
            <a:pPr>
              <a:defRPr/>
            </a:pPr>
            <a:r>
              <a:rPr lang="en-US"/>
              <a:t>Spring 2023 Gospel Meeting</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marL="233719" indent="-233719" eaLnBrk="1" hangingPunct="1">
              <a:spcBef>
                <a:spcPct val="0"/>
              </a:spcBef>
            </a:pPr>
            <a:r>
              <a:rPr lang="en-US" b="1" dirty="0"/>
              <a:t>Some </a:t>
            </a:r>
            <a:r>
              <a:rPr lang="en-US" b="1" u="sng" dirty="0"/>
              <a:t>ARE</a:t>
            </a:r>
            <a:r>
              <a:rPr lang="en-US" dirty="0"/>
              <a:t> at Ease Because of. </a:t>
            </a:r>
          </a:p>
          <a:p>
            <a:pPr marL="233719" indent="-233719" eaLnBrk="1" hangingPunct="1">
              <a:spcBef>
                <a:spcPct val="0"/>
              </a:spcBef>
              <a:buFontTx/>
              <a:buAutoNum type="arabicParenBoth"/>
            </a:pPr>
            <a:r>
              <a:rPr lang="en-US" b="1" u="sng" dirty="0"/>
              <a:t>Worldliness</a:t>
            </a:r>
            <a:r>
              <a:rPr lang="en-US" dirty="0"/>
              <a:t>—not willing to give up their sinful ways. </a:t>
            </a:r>
          </a:p>
          <a:p>
            <a:pPr marL="759584" lvl="1" indent="-292148" eaLnBrk="1" hangingPunct="1">
              <a:spcBef>
                <a:spcPct val="0"/>
              </a:spcBef>
              <a:buFontTx/>
              <a:buChar char="•"/>
            </a:pPr>
            <a:r>
              <a:rPr lang="en-US" dirty="0"/>
              <a:t>Many don’t want to make the difficult choices that would be necessary. It’s easier to remain at ease. </a:t>
            </a:r>
          </a:p>
          <a:p>
            <a:pPr marL="759584" lvl="1" indent="-292148" eaLnBrk="1" hangingPunct="1">
              <a:spcBef>
                <a:spcPct val="0"/>
              </a:spcBef>
              <a:buFontTx/>
              <a:buChar char="•"/>
            </a:pPr>
            <a:r>
              <a:rPr lang="en-US" dirty="0"/>
              <a:t>They understand they would have to change their lives, and they are unwilling to do so (</a:t>
            </a:r>
            <a:r>
              <a:rPr lang="en-US" b="1" dirty="0"/>
              <a:t>Eph.4:22</a:t>
            </a:r>
            <a:r>
              <a:rPr lang="en-US" dirty="0"/>
              <a:t>).</a:t>
            </a:r>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DB15EE-8D54-4405-8396-7F59303483B0}" type="slidenum">
              <a:rPr lang="en-US" smtClean="0"/>
              <a:pPr fontAlgn="base">
                <a:spcBef>
                  <a:spcPct val="0"/>
                </a:spcBef>
                <a:spcAft>
                  <a:spcPct val="0"/>
                </a:spcAft>
                <a:defRPr/>
              </a:pPr>
              <a:t>17</a:t>
            </a:fld>
            <a:endParaRPr lang="en-US"/>
          </a:p>
        </p:txBody>
      </p:sp>
      <p:sp>
        <p:nvSpPr>
          <p:cNvPr id="2" name="Date Placeholder 1">
            <a:extLst>
              <a:ext uri="{FF2B5EF4-FFF2-40B4-BE49-F238E27FC236}">
                <a16:creationId xmlns:a16="http://schemas.microsoft.com/office/drawing/2014/main" id="{9D467DB9-AD37-E27E-1D18-44881B99B808}"/>
              </a:ext>
            </a:extLst>
          </p:cNvPr>
          <p:cNvSpPr>
            <a:spLocks noGrp="1"/>
          </p:cNvSpPr>
          <p:nvPr>
            <p:ph type="dt" idx="1"/>
          </p:nvPr>
        </p:nvSpPr>
        <p:spPr/>
        <p:txBody>
          <a:bodyPr/>
          <a:lstStyle/>
          <a:p>
            <a:pPr>
              <a:defRPr/>
            </a:pPr>
            <a:r>
              <a:rPr lang="en-US"/>
              <a:t>4/28/2023 pm</a:t>
            </a:r>
            <a:endParaRPr lang="en-US" dirty="0"/>
          </a:p>
        </p:txBody>
      </p:sp>
      <p:sp>
        <p:nvSpPr>
          <p:cNvPr id="3" name="Footer Placeholder 2">
            <a:extLst>
              <a:ext uri="{FF2B5EF4-FFF2-40B4-BE49-F238E27FC236}">
                <a16:creationId xmlns:a16="http://schemas.microsoft.com/office/drawing/2014/main" id="{A68F129F-A7B5-F026-CD2A-5CB3C5AF7C17}"/>
              </a:ext>
            </a:extLst>
          </p:cNvPr>
          <p:cNvSpPr>
            <a:spLocks noGrp="1"/>
          </p:cNvSpPr>
          <p:nvPr>
            <p:ph type="ftr" sz="quarter" idx="4"/>
          </p:nvPr>
        </p:nvSpPr>
        <p:spPr/>
        <p:txBody>
          <a:bodyPr/>
          <a:lstStyle/>
          <a:p>
            <a:pPr>
              <a:defRPr/>
            </a:pPr>
            <a:r>
              <a:rPr lang="en-US"/>
              <a:t>Drew Forrest</a:t>
            </a:r>
          </a:p>
        </p:txBody>
      </p:sp>
      <p:sp>
        <p:nvSpPr>
          <p:cNvPr id="4" name="Header Placeholder 3">
            <a:extLst>
              <a:ext uri="{FF2B5EF4-FFF2-40B4-BE49-F238E27FC236}">
                <a16:creationId xmlns:a16="http://schemas.microsoft.com/office/drawing/2014/main" id="{379F620A-3BC6-97D0-2123-DC6A939B47CF}"/>
              </a:ext>
            </a:extLst>
          </p:cNvPr>
          <p:cNvSpPr>
            <a:spLocks noGrp="1"/>
          </p:cNvSpPr>
          <p:nvPr>
            <p:ph type="hdr" sz="quarter"/>
          </p:nvPr>
        </p:nvSpPr>
        <p:spPr/>
        <p:txBody>
          <a:bodyPr/>
          <a:lstStyle/>
          <a:p>
            <a:pPr>
              <a:defRPr/>
            </a:pPr>
            <a:r>
              <a:rPr lang="en-US"/>
              <a:t>Spring 2023 Gospel Meeting</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Some </a:t>
            </a:r>
            <a:r>
              <a:rPr lang="en-US" b="1" u="sng"/>
              <a:t>ARE</a:t>
            </a:r>
            <a:r>
              <a:rPr lang="en-US"/>
              <a:t> at Ease Because of. </a:t>
            </a:r>
          </a:p>
          <a:p>
            <a:pPr eaLnBrk="1" hangingPunct="1">
              <a:spcBef>
                <a:spcPct val="0"/>
              </a:spcBef>
            </a:pPr>
            <a:r>
              <a:rPr lang="en-US"/>
              <a:t>(2) </a:t>
            </a:r>
            <a:r>
              <a:rPr lang="en-US" b="1" u="sng"/>
              <a:t>Ignorance</a:t>
            </a:r>
            <a:r>
              <a:rPr lang="en-US"/>
              <a:t>—many do not realize what they are expected to do as Christians. </a:t>
            </a:r>
          </a:p>
          <a:p>
            <a:pPr marL="759584" lvl="1" indent="-292148" eaLnBrk="1" hangingPunct="1">
              <a:spcBef>
                <a:spcPct val="0"/>
              </a:spcBef>
              <a:buFontTx/>
              <a:buChar char="•"/>
            </a:pPr>
            <a:r>
              <a:rPr lang="en-US"/>
              <a:t>One reason is that they don’t take the time to learn. </a:t>
            </a:r>
          </a:p>
          <a:p>
            <a:pPr marL="759584" lvl="1" indent="-292148" eaLnBrk="1" hangingPunct="1">
              <a:spcBef>
                <a:spcPct val="0"/>
              </a:spcBef>
              <a:buFontTx/>
              <a:buChar char="•"/>
            </a:pPr>
            <a:r>
              <a:rPr lang="en-US"/>
              <a:t>They rely on what others tell them, assuming them to be correct. (</a:t>
            </a:r>
            <a:r>
              <a:rPr lang="en-US" b="1"/>
              <a:t>Hos.4:6</a:t>
            </a:r>
            <a:r>
              <a:rPr lang="en-US"/>
              <a:t>)</a:t>
            </a:r>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3A835D-490E-423B-8CAB-34E22FBB3D34}" type="slidenum">
              <a:rPr lang="en-US" smtClean="0"/>
              <a:pPr fontAlgn="base">
                <a:spcBef>
                  <a:spcPct val="0"/>
                </a:spcBef>
                <a:spcAft>
                  <a:spcPct val="0"/>
                </a:spcAft>
                <a:defRPr/>
              </a:pPr>
              <a:t>18</a:t>
            </a:fld>
            <a:endParaRPr lang="en-US"/>
          </a:p>
        </p:txBody>
      </p:sp>
      <p:sp>
        <p:nvSpPr>
          <p:cNvPr id="3" name="Date Placeholder 2">
            <a:extLst>
              <a:ext uri="{FF2B5EF4-FFF2-40B4-BE49-F238E27FC236}">
                <a16:creationId xmlns:a16="http://schemas.microsoft.com/office/drawing/2014/main" id="{B8689305-E2B9-16CF-BFF2-59D7522B6DFB}"/>
              </a:ext>
            </a:extLst>
          </p:cNvPr>
          <p:cNvSpPr>
            <a:spLocks noGrp="1"/>
          </p:cNvSpPr>
          <p:nvPr>
            <p:ph type="dt" idx="1"/>
          </p:nvPr>
        </p:nvSpPr>
        <p:spPr/>
        <p:txBody>
          <a:bodyPr/>
          <a:lstStyle/>
          <a:p>
            <a:pPr>
              <a:defRPr/>
            </a:pPr>
            <a:r>
              <a:rPr lang="en-US"/>
              <a:t>4/28/2023 pm</a:t>
            </a:r>
            <a:endParaRPr lang="en-US" dirty="0"/>
          </a:p>
        </p:txBody>
      </p:sp>
      <p:sp>
        <p:nvSpPr>
          <p:cNvPr id="4" name="Footer Placeholder 3">
            <a:extLst>
              <a:ext uri="{FF2B5EF4-FFF2-40B4-BE49-F238E27FC236}">
                <a16:creationId xmlns:a16="http://schemas.microsoft.com/office/drawing/2014/main" id="{21D06532-3B58-7025-EA13-F6031481D49A}"/>
              </a:ext>
            </a:extLst>
          </p:cNvPr>
          <p:cNvSpPr>
            <a:spLocks noGrp="1"/>
          </p:cNvSpPr>
          <p:nvPr>
            <p:ph type="ftr" sz="quarter" idx="4"/>
          </p:nvPr>
        </p:nvSpPr>
        <p:spPr/>
        <p:txBody>
          <a:bodyPr/>
          <a:lstStyle/>
          <a:p>
            <a:pPr>
              <a:defRPr/>
            </a:pPr>
            <a:r>
              <a:rPr lang="en-US"/>
              <a:t>Drew Forrest</a:t>
            </a:r>
          </a:p>
        </p:txBody>
      </p:sp>
      <p:sp>
        <p:nvSpPr>
          <p:cNvPr id="5" name="Header Placeholder 4">
            <a:extLst>
              <a:ext uri="{FF2B5EF4-FFF2-40B4-BE49-F238E27FC236}">
                <a16:creationId xmlns:a16="http://schemas.microsoft.com/office/drawing/2014/main" id="{46C4138C-5832-327B-50CB-15A53D477192}"/>
              </a:ext>
            </a:extLst>
          </p:cNvPr>
          <p:cNvSpPr>
            <a:spLocks noGrp="1"/>
          </p:cNvSpPr>
          <p:nvPr>
            <p:ph type="hdr" sz="quarter"/>
          </p:nvPr>
        </p:nvSpPr>
        <p:spPr/>
        <p:txBody>
          <a:bodyPr/>
          <a:lstStyle/>
          <a:p>
            <a:pPr>
              <a:defRPr/>
            </a:pPr>
            <a:r>
              <a:rPr lang="en-US"/>
              <a:t>Spring 2023 Gospel Meeting</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Many </a:t>
            </a:r>
            <a:r>
              <a:rPr lang="en-US" b="1" u="sng"/>
              <a:t>ARE</a:t>
            </a:r>
            <a:r>
              <a:rPr lang="en-US"/>
              <a:t> at Ease Because of. </a:t>
            </a:r>
          </a:p>
          <a:p>
            <a:pPr eaLnBrk="1" hangingPunct="1">
              <a:spcBef>
                <a:spcPct val="0"/>
              </a:spcBef>
            </a:pPr>
            <a:r>
              <a:rPr lang="en-US"/>
              <a:t>(2) </a:t>
            </a:r>
            <a:r>
              <a:rPr lang="en-US" b="1" u="sng"/>
              <a:t>Ignorance</a:t>
            </a:r>
            <a:r>
              <a:rPr lang="en-US"/>
              <a:t>—many do not realize what they are expected to do as Christians. </a:t>
            </a:r>
          </a:p>
          <a:p>
            <a:pPr marL="759584" lvl="1" indent="-292148" eaLnBrk="1" hangingPunct="1">
              <a:spcBef>
                <a:spcPct val="0"/>
              </a:spcBef>
              <a:buFontTx/>
              <a:buChar char="•"/>
            </a:pPr>
            <a:r>
              <a:rPr lang="en-US"/>
              <a:t>We must continue to study. (</a:t>
            </a:r>
            <a:r>
              <a:rPr lang="en-US" b="1"/>
              <a:t>2 Tim.2:15</a:t>
            </a:r>
            <a:r>
              <a:rPr lang="en-US"/>
              <a:t>)</a:t>
            </a:r>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4C808F-CE68-478C-8179-7752A8DAEE02}" type="slidenum">
              <a:rPr lang="en-US" smtClean="0"/>
              <a:pPr fontAlgn="base">
                <a:spcBef>
                  <a:spcPct val="0"/>
                </a:spcBef>
                <a:spcAft>
                  <a:spcPct val="0"/>
                </a:spcAft>
                <a:defRPr/>
              </a:pPr>
              <a:t>19</a:t>
            </a:fld>
            <a:endParaRPr lang="en-US"/>
          </a:p>
        </p:txBody>
      </p:sp>
      <p:sp>
        <p:nvSpPr>
          <p:cNvPr id="2" name="Date Placeholder 1">
            <a:extLst>
              <a:ext uri="{FF2B5EF4-FFF2-40B4-BE49-F238E27FC236}">
                <a16:creationId xmlns:a16="http://schemas.microsoft.com/office/drawing/2014/main" id="{F7C26DF9-FC44-AE80-95E2-55D272D4C7A8}"/>
              </a:ext>
            </a:extLst>
          </p:cNvPr>
          <p:cNvSpPr>
            <a:spLocks noGrp="1"/>
          </p:cNvSpPr>
          <p:nvPr>
            <p:ph type="dt" idx="1"/>
          </p:nvPr>
        </p:nvSpPr>
        <p:spPr/>
        <p:txBody>
          <a:bodyPr/>
          <a:lstStyle/>
          <a:p>
            <a:pPr>
              <a:defRPr/>
            </a:pPr>
            <a:r>
              <a:rPr lang="en-US"/>
              <a:t>4/28/2023 pm</a:t>
            </a:r>
            <a:endParaRPr lang="en-US" dirty="0"/>
          </a:p>
        </p:txBody>
      </p:sp>
      <p:sp>
        <p:nvSpPr>
          <p:cNvPr id="3" name="Footer Placeholder 2">
            <a:extLst>
              <a:ext uri="{FF2B5EF4-FFF2-40B4-BE49-F238E27FC236}">
                <a16:creationId xmlns:a16="http://schemas.microsoft.com/office/drawing/2014/main" id="{8324F351-87D2-F6DC-A9F9-FD035AF4A00A}"/>
              </a:ext>
            </a:extLst>
          </p:cNvPr>
          <p:cNvSpPr>
            <a:spLocks noGrp="1"/>
          </p:cNvSpPr>
          <p:nvPr>
            <p:ph type="ftr" sz="quarter" idx="4"/>
          </p:nvPr>
        </p:nvSpPr>
        <p:spPr/>
        <p:txBody>
          <a:bodyPr/>
          <a:lstStyle/>
          <a:p>
            <a:pPr>
              <a:defRPr/>
            </a:pPr>
            <a:r>
              <a:rPr lang="en-US"/>
              <a:t>Drew Forrest</a:t>
            </a:r>
          </a:p>
        </p:txBody>
      </p:sp>
      <p:sp>
        <p:nvSpPr>
          <p:cNvPr id="4" name="Header Placeholder 3">
            <a:extLst>
              <a:ext uri="{FF2B5EF4-FFF2-40B4-BE49-F238E27FC236}">
                <a16:creationId xmlns:a16="http://schemas.microsoft.com/office/drawing/2014/main" id="{8E3296CF-5CE3-5E44-88E4-840519DEF61C}"/>
              </a:ext>
            </a:extLst>
          </p:cNvPr>
          <p:cNvSpPr>
            <a:spLocks noGrp="1"/>
          </p:cNvSpPr>
          <p:nvPr>
            <p:ph type="hdr" sz="quarter"/>
          </p:nvPr>
        </p:nvSpPr>
        <p:spPr/>
        <p:txBody>
          <a:bodyPr/>
          <a:lstStyle/>
          <a:p>
            <a:pPr>
              <a:defRPr/>
            </a:pPr>
            <a:r>
              <a:rPr lang="en-US"/>
              <a:t>Spring 2023 Gospel Meeting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 Our text is taken from one of the prophets who went to the nation of Israel during a time of great prosperity to warn them of impending doom. Amos was a sheep breeder and tender of sycamore trees. God called him to prophecy to Israel during the reigns of </a:t>
            </a:r>
            <a:r>
              <a:rPr lang="en-US" b="1" dirty="0"/>
              <a:t>Uzziah </a:t>
            </a:r>
            <a:r>
              <a:rPr lang="en-US" dirty="0"/>
              <a:t>king of Judah and </a:t>
            </a:r>
            <a:r>
              <a:rPr lang="en-US" b="1" dirty="0" err="1"/>
              <a:t>Jereoboam</a:t>
            </a:r>
            <a:r>
              <a:rPr lang="en-US" b="1" dirty="0"/>
              <a:t> II, </a:t>
            </a:r>
            <a:r>
              <a:rPr lang="en-US" dirty="0"/>
              <a:t>king of Israel. (</a:t>
            </a:r>
            <a:r>
              <a:rPr lang="en-US" i="1" dirty="0"/>
              <a:t>during the divided kingdom</a:t>
            </a:r>
            <a:r>
              <a:rPr lang="en-US" dirty="0"/>
              <a:t>) He was contemporary with Isaiah and prophesied around 780—740 B.C., between 20 and 60 years before Israel would fall of Assyria (Nineveh). He warned both Israel and Judah that if they did not repent, destruction would come upon them.</a:t>
            </a:r>
          </a:p>
          <a:p>
            <a:pPr eaLnBrk="1" hangingPunct="1">
              <a:spcBef>
                <a:spcPct val="0"/>
              </a:spcBef>
            </a:pPr>
            <a:r>
              <a:rPr lang="en-US" dirty="0"/>
              <a:t> </a:t>
            </a: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39EAB7-5D40-431E-A6BB-E49415A4744A}" type="slidenum">
              <a:rPr lang="en-US" smtClean="0"/>
              <a:pPr fontAlgn="base">
                <a:spcBef>
                  <a:spcPct val="0"/>
                </a:spcBef>
                <a:spcAft>
                  <a:spcPct val="0"/>
                </a:spcAft>
                <a:defRPr/>
              </a:pPr>
              <a:t>2</a:t>
            </a:fld>
            <a:endParaRPr lang="en-US"/>
          </a:p>
        </p:txBody>
      </p:sp>
      <p:sp>
        <p:nvSpPr>
          <p:cNvPr id="2" name="Date Placeholder 1">
            <a:extLst>
              <a:ext uri="{FF2B5EF4-FFF2-40B4-BE49-F238E27FC236}">
                <a16:creationId xmlns:a16="http://schemas.microsoft.com/office/drawing/2014/main" id="{7F788E4C-F422-EEB4-5A7F-35B0DB1D9277}"/>
              </a:ext>
            </a:extLst>
          </p:cNvPr>
          <p:cNvSpPr>
            <a:spLocks noGrp="1"/>
          </p:cNvSpPr>
          <p:nvPr>
            <p:ph type="dt" idx="1"/>
          </p:nvPr>
        </p:nvSpPr>
        <p:spPr/>
        <p:txBody>
          <a:bodyPr/>
          <a:lstStyle/>
          <a:p>
            <a:pPr>
              <a:defRPr/>
            </a:pPr>
            <a:r>
              <a:rPr lang="en-US"/>
              <a:t>4/28/2023 pm</a:t>
            </a:r>
            <a:endParaRPr lang="en-US" dirty="0"/>
          </a:p>
        </p:txBody>
      </p:sp>
      <p:sp>
        <p:nvSpPr>
          <p:cNvPr id="3" name="Footer Placeholder 2">
            <a:extLst>
              <a:ext uri="{FF2B5EF4-FFF2-40B4-BE49-F238E27FC236}">
                <a16:creationId xmlns:a16="http://schemas.microsoft.com/office/drawing/2014/main" id="{2D5FEEDE-DF31-F8C5-7F9B-E4F9E2D593C9}"/>
              </a:ext>
            </a:extLst>
          </p:cNvPr>
          <p:cNvSpPr>
            <a:spLocks noGrp="1"/>
          </p:cNvSpPr>
          <p:nvPr>
            <p:ph type="ftr" sz="quarter" idx="4"/>
          </p:nvPr>
        </p:nvSpPr>
        <p:spPr/>
        <p:txBody>
          <a:bodyPr/>
          <a:lstStyle/>
          <a:p>
            <a:pPr>
              <a:defRPr/>
            </a:pPr>
            <a:r>
              <a:rPr lang="en-US"/>
              <a:t>Drew Forrest</a:t>
            </a:r>
          </a:p>
        </p:txBody>
      </p:sp>
      <p:sp>
        <p:nvSpPr>
          <p:cNvPr id="4" name="Header Placeholder 3">
            <a:extLst>
              <a:ext uri="{FF2B5EF4-FFF2-40B4-BE49-F238E27FC236}">
                <a16:creationId xmlns:a16="http://schemas.microsoft.com/office/drawing/2014/main" id="{B28B5B82-8AFD-BDEF-4BFB-DA6C7A4F105D}"/>
              </a:ext>
            </a:extLst>
          </p:cNvPr>
          <p:cNvSpPr>
            <a:spLocks noGrp="1"/>
          </p:cNvSpPr>
          <p:nvPr>
            <p:ph type="hdr" sz="quarter"/>
          </p:nvPr>
        </p:nvSpPr>
        <p:spPr/>
        <p:txBody>
          <a:bodyPr/>
          <a:lstStyle/>
          <a:p>
            <a:pPr>
              <a:defRPr/>
            </a:pPr>
            <a:r>
              <a:rPr lang="en-US"/>
              <a:t>Spring 2023 Gospel Meeting</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Many </a:t>
            </a:r>
            <a:r>
              <a:rPr lang="en-US" b="1" u="sng"/>
              <a:t>ARE</a:t>
            </a:r>
            <a:r>
              <a:rPr lang="en-US"/>
              <a:t> at Ease Because of. </a:t>
            </a:r>
          </a:p>
          <a:p>
            <a:pPr eaLnBrk="1" hangingPunct="1">
              <a:spcBef>
                <a:spcPct val="0"/>
              </a:spcBef>
            </a:pPr>
            <a:r>
              <a:rPr lang="en-US"/>
              <a:t>(2) </a:t>
            </a:r>
            <a:r>
              <a:rPr lang="en-US" b="1" u="sng"/>
              <a:t>Ignorance</a:t>
            </a:r>
            <a:r>
              <a:rPr lang="en-US"/>
              <a:t>—many do not realize what they are expected to do as Christians. </a:t>
            </a:r>
          </a:p>
          <a:p>
            <a:pPr marL="759584" lvl="1" indent="-292148" eaLnBrk="1" hangingPunct="1">
              <a:spcBef>
                <a:spcPct val="0"/>
              </a:spcBef>
              <a:buFontTx/>
              <a:buChar char="•"/>
            </a:pPr>
            <a:r>
              <a:rPr lang="en-US"/>
              <a:t>We must continue to study. (</a:t>
            </a:r>
            <a:r>
              <a:rPr lang="en-US" b="1"/>
              <a:t>Jam.1:21</a:t>
            </a:r>
            <a:r>
              <a:rPr lang="en-US"/>
              <a:t>)</a:t>
            </a:r>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B9F03E-D97E-4224-88F6-AE80BCAE4EE8}" type="slidenum">
              <a:rPr lang="en-US" smtClean="0"/>
              <a:pPr fontAlgn="base">
                <a:spcBef>
                  <a:spcPct val="0"/>
                </a:spcBef>
                <a:spcAft>
                  <a:spcPct val="0"/>
                </a:spcAft>
                <a:defRPr/>
              </a:pPr>
              <a:t>20</a:t>
            </a:fld>
            <a:endParaRPr lang="en-US"/>
          </a:p>
        </p:txBody>
      </p:sp>
      <p:sp>
        <p:nvSpPr>
          <p:cNvPr id="2" name="Date Placeholder 1">
            <a:extLst>
              <a:ext uri="{FF2B5EF4-FFF2-40B4-BE49-F238E27FC236}">
                <a16:creationId xmlns:a16="http://schemas.microsoft.com/office/drawing/2014/main" id="{24819697-C91F-9601-60E1-AA5D4DBB4A38}"/>
              </a:ext>
            </a:extLst>
          </p:cNvPr>
          <p:cNvSpPr>
            <a:spLocks noGrp="1"/>
          </p:cNvSpPr>
          <p:nvPr>
            <p:ph type="dt" idx="1"/>
          </p:nvPr>
        </p:nvSpPr>
        <p:spPr/>
        <p:txBody>
          <a:bodyPr/>
          <a:lstStyle/>
          <a:p>
            <a:pPr>
              <a:defRPr/>
            </a:pPr>
            <a:r>
              <a:rPr lang="en-US"/>
              <a:t>4/28/2023 pm</a:t>
            </a:r>
            <a:endParaRPr lang="en-US" dirty="0"/>
          </a:p>
        </p:txBody>
      </p:sp>
      <p:sp>
        <p:nvSpPr>
          <p:cNvPr id="3" name="Footer Placeholder 2">
            <a:extLst>
              <a:ext uri="{FF2B5EF4-FFF2-40B4-BE49-F238E27FC236}">
                <a16:creationId xmlns:a16="http://schemas.microsoft.com/office/drawing/2014/main" id="{8CD88CFB-CCCC-30D1-034A-78A9565966D6}"/>
              </a:ext>
            </a:extLst>
          </p:cNvPr>
          <p:cNvSpPr>
            <a:spLocks noGrp="1"/>
          </p:cNvSpPr>
          <p:nvPr>
            <p:ph type="ftr" sz="quarter" idx="4"/>
          </p:nvPr>
        </p:nvSpPr>
        <p:spPr/>
        <p:txBody>
          <a:bodyPr/>
          <a:lstStyle/>
          <a:p>
            <a:pPr>
              <a:defRPr/>
            </a:pPr>
            <a:r>
              <a:rPr lang="en-US"/>
              <a:t>Drew Forrest</a:t>
            </a:r>
          </a:p>
        </p:txBody>
      </p:sp>
      <p:sp>
        <p:nvSpPr>
          <p:cNvPr id="4" name="Header Placeholder 3">
            <a:extLst>
              <a:ext uri="{FF2B5EF4-FFF2-40B4-BE49-F238E27FC236}">
                <a16:creationId xmlns:a16="http://schemas.microsoft.com/office/drawing/2014/main" id="{8D7EBB31-8267-0774-999B-9939D30DC6F9}"/>
              </a:ext>
            </a:extLst>
          </p:cNvPr>
          <p:cNvSpPr>
            <a:spLocks noGrp="1"/>
          </p:cNvSpPr>
          <p:nvPr>
            <p:ph type="hdr" sz="quarter"/>
          </p:nvPr>
        </p:nvSpPr>
        <p:spPr/>
        <p:txBody>
          <a:bodyPr/>
          <a:lstStyle/>
          <a:p>
            <a:pPr>
              <a:defRPr/>
            </a:pPr>
            <a:r>
              <a:rPr lang="en-US"/>
              <a:t>Spring 2023 Gospel Meeting</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Many </a:t>
            </a:r>
            <a:r>
              <a:rPr lang="en-US" b="1" u="sng"/>
              <a:t>ARE</a:t>
            </a:r>
            <a:r>
              <a:rPr lang="en-US"/>
              <a:t> at Ease Because of. </a:t>
            </a:r>
          </a:p>
          <a:p>
            <a:pPr eaLnBrk="1" hangingPunct="1">
              <a:spcBef>
                <a:spcPct val="0"/>
              </a:spcBef>
            </a:pPr>
            <a:r>
              <a:rPr lang="en-US"/>
              <a:t>(3) </a:t>
            </a:r>
            <a:r>
              <a:rPr lang="en-US" b="1" u="sng"/>
              <a:t>Presumptions</a:t>
            </a:r>
            <a:r>
              <a:rPr lang="en-US"/>
              <a:t>—</a:t>
            </a:r>
          </a:p>
          <a:p>
            <a:pPr marL="759584" lvl="1" indent="-292148" eaLnBrk="1" hangingPunct="1">
              <a:spcBef>
                <a:spcPct val="0"/>
              </a:spcBef>
              <a:buFontTx/>
              <a:buChar char="•"/>
            </a:pPr>
            <a:r>
              <a:rPr lang="en-US"/>
              <a:t>Israel and Judah assumed God was with them and He would always be there to </a:t>
            </a:r>
            <a:r>
              <a:rPr lang="en-US" i="1"/>
              <a:t>bail them out,</a:t>
            </a:r>
            <a:r>
              <a:rPr lang="en-US"/>
              <a:t> just as He had done in the past. (No matter what they were doing) </a:t>
            </a:r>
          </a:p>
          <a:p>
            <a:pPr marL="759584" lvl="1" indent="-292148" eaLnBrk="1" hangingPunct="1">
              <a:spcBef>
                <a:spcPct val="0"/>
              </a:spcBef>
              <a:buFontTx/>
              <a:buChar char="•"/>
            </a:pPr>
            <a:r>
              <a:rPr lang="en-US"/>
              <a:t>They were arrogant and over-confident,—physically and spiritually. </a:t>
            </a:r>
          </a:p>
          <a:p>
            <a:pPr marL="759584" lvl="1" indent="-292148" eaLnBrk="1" hangingPunct="1">
              <a:spcBef>
                <a:spcPct val="0"/>
              </a:spcBef>
              <a:buFontTx/>
              <a:buChar char="•"/>
            </a:pPr>
            <a:r>
              <a:rPr lang="en-US"/>
              <a:t>They thought they were invincible and didn’t need God. </a:t>
            </a:r>
          </a:p>
          <a:p>
            <a:pPr marL="759584" lvl="1" indent="-292148" eaLnBrk="1" hangingPunct="1">
              <a:spcBef>
                <a:spcPct val="0"/>
              </a:spcBef>
              <a:buFontTx/>
              <a:buChar char="•"/>
            </a:pPr>
            <a:r>
              <a:rPr lang="en-US"/>
              <a:t>They turned to neighboring allies and their own physical resources. Could they have assumed God didn’t know what they were doing? Have a long list of their arrogance.</a:t>
            </a:r>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30A7DF-3174-4CC0-BB95-A49BAA56F3BE}" type="slidenum">
              <a:rPr lang="en-US" smtClean="0"/>
              <a:pPr fontAlgn="base">
                <a:spcBef>
                  <a:spcPct val="0"/>
                </a:spcBef>
                <a:spcAft>
                  <a:spcPct val="0"/>
                </a:spcAft>
                <a:defRPr/>
              </a:pPr>
              <a:t>21</a:t>
            </a:fld>
            <a:endParaRPr lang="en-US"/>
          </a:p>
        </p:txBody>
      </p:sp>
      <p:sp>
        <p:nvSpPr>
          <p:cNvPr id="2" name="Date Placeholder 1">
            <a:extLst>
              <a:ext uri="{FF2B5EF4-FFF2-40B4-BE49-F238E27FC236}">
                <a16:creationId xmlns:a16="http://schemas.microsoft.com/office/drawing/2014/main" id="{17481AC4-5787-020B-781A-36ABF442869F}"/>
              </a:ext>
            </a:extLst>
          </p:cNvPr>
          <p:cNvSpPr>
            <a:spLocks noGrp="1"/>
          </p:cNvSpPr>
          <p:nvPr>
            <p:ph type="dt" idx="1"/>
          </p:nvPr>
        </p:nvSpPr>
        <p:spPr/>
        <p:txBody>
          <a:bodyPr/>
          <a:lstStyle/>
          <a:p>
            <a:pPr>
              <a:defRPr/>
            </a:pPr>
            <a:r>
              <a:rPr lang="en-US"/>
              <a:t>4/28/2023 pm</a:t>
            </a:r>
            <a:endParaRPr lang="en-US" dirty="0"/>
          </a:p>
        </p:txBody>
      </p:sp>
      <p:sp>
        <p:nvSpPr>
          <p:cNvPr id="3" name="Footer Placeholder 2">
            <a:extLst>
              <a:ext uri="{FF2B5EF4-FFF2-40B4-BE49-F238E27FC236}">
                <a16:creationId xmlns:a16="http://schemas.microsoft.com/office/drawing/2014/main" id="{BFCC98ED-EA0F-519F-EC2F-601F67DB6D0E}"/>
              </a:ext>
            </a:extLst>
          </p:cNvPr>
          <p:cNvSpPr>
            <a:spLocks noGrp="1"/>
          </p:cNvSpPr>
          <p:nvPr>
            <p:ph type="ftr" sz="quarter" idx="4"/>
          </p:nvPr>
        </p:nvSpPr>
        <p:spPr/>
        <p:txBody>
          <a:bodyPr/>
          <a:lstStyle/>
          <a:p>
            <a:pPr>
              <a:defRPr/>
            </a:pPr>
            <a:r>
              <a:rPr lang="en-US"/>
              <a:t>Drew Forrest</a:t>
            </a:r>
          </a:p>
        </p:txBody>
      </p:sp>
      <p:sp>
        <p:nvSpPr>
          <p:cNvPr id="4" name="Header Placeholder 3">
            <a:extLst>
              <a:ext uri="{FF2B5EF4-FFF2-40B4-BE49-F238E27FC236}">
                <a16:creationId xmlns:a16="http://schemas.microsoft.com/office/drawing/2014/main" id="{FA295342-D2B4-13AA-09E7-D8F5194A98BE}"/>
              </a:ext>
            </a:extLst>
          </p:cNvPr>
          <p:cNvSpPr>
            <a:spLocks noGrp="1"/>
          </p:cNvSpPr>
          <p:nvPr>
            <p:ph type="hdr" sz="quarter"/>
          </p:nvPr>
        </p:nvSpPr>
        <p:spPr/>
        <p:txBody>
          <a:bodyPr/>
          <a:lstStyle/>
          <a:p>
            <a:pPr>
              <a:defRPr/>
            </a:pPr>
            <a:r>
              <a:rPr lang="en-US"/>
              <a:t>Spring 2023 Gospel Meeting</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Many </a:t>
            </a:r>
            <a:r>
              <a:rPr lang="en-US" b="1" u="sng"/>
              <a:t>ARE</a:t>
            </a:r>
            <a:r>
              <a:rPr lang="en-US"/>
              <a:t> at Ease Because of. </a:t>
            </a:r>
          </a:p>
          <a:p>
            <a:pPr eaLnBrk="1" hangingPunct="1">
              <a:spcBef>
                <a:spcPct val="0"/>
              </a:spcBef>
            </a:pPr>
            <a:r>
              <a:rPr lang="en-US"/>
              <a:t>(3) </a:t>
            </a:r>
            <a:r>
              <a:rPr lang="en-US" b="1" u="sng"/>
              <a:t>Presumptions</a:t>
            </a:r>
            <a:r>
              <a:rPr lang="en-US"/>
              <a:t>—</a:t>
            </a:r>
          </a:p>
          <a:p>
            <a:pPr marL="759584" lvl="1" indent="-292148" eaLnBrk="1" hangingPunct="1">
              <a:spcBef>
                <a:spcPct val="0"/>
              </a:spcBef>
              <a:buFontTx/>
              <a:buChar char="•"/>
            </a:pPr>
            <a:r>
              <a:rPr lang="en-US"/>
              <a:t>Presumption is a dangerous thing. </a:t>
            </a:r>
          </a:p>
          <a:p>
            <a:pPr marL="759584" lvl="1" indent="-292148" eaLnBrk="1" hangingPunct="1">
              <a:spcBef>
                <a:spcPct val="0"/>
              </a:spcBef>
              <a:buFontTx/>
              <a:buChar char="•"/>
            </a:pPr>
            <a:r>
              <a:rPr lang="en-US"/>
              <a:t>Many presume it doesn’t matter what they do—that salvation is assured. </a:t>
            </a:r>
          </a:p>
          <a:p>
            <a:pPr marL="759584" lvl="1" indent="-292148" eaLnBrk="1" hangingPunct="1">
              <a:spcBef>
                <a:spcPct val="0"/>
              </a:spcBef>
              <a:buFontTx/>
              <a:buChar char="•"/>
            </a:pPr>
            <a:r>
              <a:rPr lang="en-US"/>
              <a:t>This doctrine is called “once saved always saved.” </a:t>
            </a:r>
          </a:p>
          <a:p>
            <a:pPr marL="759584" lvl="1" indent="-292148" eaLnBrk="1" hangingPunct="1">
              <a:spcBef>
                <a:spcPct val="0"/>
              </a:spcBef>
              <a:buFontTx/>
              <a:buChar char="•"/>
            </a:pPr>
            <a:r>
              <a:rPr lang="en-US"/>
              <a:t>We presume we are all right—other have sinned and are guilty—but not me. Paul thought that too when he was persecuting Christians and the church—</a:t>
            </a:r>
            <a:r>
              <a:rPr lang="en-US" b="1"/>
              <a:t>Acts 26:9; 1 Tim.1:13</a:t>
            </a:r>
            <a:r>
              <a:rPr lang="en-US"/>
              <a:t>—he was wrong..Can we be too?</a:t>
            </a:r>
          </a:p>
        </p:txBody>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4F2CAF-61AA-4115-8FBB-8D3ED8C6E48D}" type="slidenum">
              <a:rPr lang="en-US" smtClean="0"/>
              <a:pPr fontAlgn="base">
                <a:spcBef>
                  <a:spcPct val="0"/>
                </a:spcBef>
                <a:spcAft>
                  <a:spcPct val="0"/>
                </a:spcAft>
                <a:defRPr/>
              </a:pPr>
              <a:t>22</a:t>
            </a:fld>
            <a:endParaRPr lang="en-US"/>
          </a:p>
        </p:txBody>
      </p:sp>
      <p:sp>
        <p:nvSpPr>
          <p:cNvPr id="2" name="Date Placeholder 1">
            <a:extLst>
              <a:ext uri="{FF2B5EF4-FFF2-40B4-BE49-F238E27FC236}">
                <a16:creationId xmlns:a16="http://schemas.microsoft.com/office/drawing/2014/main" id="{F6172A47-C8B6-1AF1-A667-4DCA1AF55174}"/>
              </a:ext>
            </a:extLst>
          </p:cNvPr>
          <p:cNvSpPr>
            <a:spLocks noGrp="1"/>
          </p:cNvSpPr>
          <p:nvPr>
            <p:ph type="dt" idx="1"/>
          </p:nvPr>
        </p:nvSpPr>
        <p:spPr/>
        <p:txBody>
          <a:bodyPr/>
          <a:lstStyle/>
          <a:p>
            <a:pPr>
              <a:defRPr/>
            </a:pPr>
            <a:r>
              <a:rPr lang="en-US"/>
              <a:t>4/28/2023 pm</a:t>
            </a:r>
            <a:endParaRPr lang="en-US" dirty="0"/>
          </a:p>
        </p:txBody>
      </p:sp>
      <p:sp>
        <p:nvSpPr>
          <p:cNvPr id="3" name="Footer Placeholder 2">
            <a:extLst>
              <a:ext uri="{FF2B5EF4-FFF2-40B4-BE49-F238E27FC236}">
                <a16:creationId xmlns:a16="http://schemas.microsoft.com/office/drawing/2014/main" id="{2E55BBDE-211F-4B51-4705-553AB0EFA3EE}"/>
              </a:ext>
            </a:extLst>
          </p:cNvPr>
          <p:cNvSpPr>
            <a:spLocks noGrp="1"/>
          </p:cNvSpPr>
          <p:nvPr>
            <p:ph type="ftr" sz="quarter" idx="4"/>
          </p:nvPr>
        </p:nvSpPr>
        <p:spPr/>
        <p:txBody>
          <a:bodyPr/>
          <a:lstStyle/>
          <a:p>
            <a:pPr>
              <a:defRPr/>
            </a:pPr>
            <a:r>
              <a:rPr lang="en-US"/>
              <a:t>Drew Forrest</a:t>
            </a:r>
          </a:p>
        </p:txBody>
      </p:sp>
      <p:sp>
        <p:nvSpPr>
          <p:cNvPr id="4" name="Header Placeholder 3">
            <a:extLst>
              <a:ext uri="{FF2B5EF4-FFF2-40B4-BE49-F238E27FC236}">
                <a16:creationId xmlns:a16="http://schemas.microsoft.com/office/drawing/2014/main" id="{B3594D93-3D5D-1447-BA86-5F590C3DD793}"/>
              </a:ext>
            </a:extLst>
          </p:cNvPr>
          <p:cNvSpPr>
            <a:spLocks noGrp="1"/>
          </p:cNvSpPr>
          <p:nvPr>
            <p:ph type="hdr" sz="quarter"/>
          </p:nvPr>
        </p:nvSpPr>
        <p:spPr/>
        <p:txBody>
          <a:bodyPr/>
          <a:lstStyle/>
          <a:p>
            <a:pPr>
              <a:defRPr/>
            </a:pPr>
            <a:r>
              <a:rPr lang="en-US"/>
              <a:t>Spring 2023 Gospel Meeting</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Many </a:t>
            </a:r>
            <a:r>
              <a:rPr lang="en-US" b="1" u="sng"/>
              <a:t>ARE</a:t>
            </a:r>
            <a:r>
              <a:rPr lang="en-US"/>
              <a:t> at Ease Because of. </a:t>
            </a:r>
          </a:p>
          <a:p>
            <a:pPr eaLnBrk="1" hangingPunct="1">
              <a:spcBef>
                <a:spcPct val="0"/>
              </a:spcBef>
            </a:pPr>
            <a:r>
              <a:rPr lang="en-US"/>
              <a:t>(3) </a:t>
            </a:r>
            <a:r>
              <a:rPr lang="en-US" b="1" u="sng"/>
              <a:t>Presumptions</a:t>
            </a:r>
            <a:r>
              <a:rPr lang="en-US"/>
              <a:t>—</a:t>
            </a:r>
          </a:p>
          <a:p>
            <a:pPr marL="759584" lvl="1" indent="-292148" eaLnBrk="1" hangingPunct="1">
              <a:spcBef>
                <a:spcPct val="0"/>
              </a:spcBef>
              <a:buFontTx/>
              <a:buChar char="•"/>
            </a:pPr>
            <a:r>
              <a:rPr lang="en-US"/>
              <a:t>Presumption is a dangerous thing. </a:t>
            </a:r>
          </a:p>
          <a:p>
            <a:pPr marL="759584" lvl="1" indent="-292148" eaLnBrk="1" hangingPunct="1">
              <a:spcBef>
                <a:spcPct val="0"/>
              </a:spcBef>
              <a:buFontTx/>
              <a:buChar char="•"/>
            </a:pPr>
            <a:r>
              <a:rPr lang="en-US"/>
              <a:t>Many presume it doesn’t matter what they do—that salvation is assured. </a:t>
            </a:r>
          </a:p>
          <a:p>
            <a:pPr marL="759584" lvl="1" indent="-292148" eaLnBrk="1" hangingPunct="1">
              <a:spcBef>
                <a:spcPct val="0"/>
              </a:spcBef>
              <a:buFontTx/>
              <a:buChar char="•"/>
            </a:pPr>
            <a:r>
              <a:rPr lang="en-US"/>
              <a:t>This doctrine is called “once saved always saved.” </a:t>
            </a:r>
          </a:p>
          <a:p>
            <a:pPr marL="759584" lvl="1" indent="-292148" eaLnBrk="1" hangingPunct="1">
              <a:spcBef>
                <a:spcPct val="0"/>
              </a:spcBef>
              <a:buFontTx/>
              <a:buChar char="•"/>
            </a:pPr>
            <a:r>
              <a:rPr lang="en-US"/>
              <a:t>We presume we are all right—other have sinned and are guilty—but not me. Paul thought that too when he was persecuting Christians and the church—</a:t>
            </a:r>
            <a:r>
              <a:rPr lang="en-US" b="1"/>
              <a:t>Acts 26:9; 1 Tim.1:13</a:t>
            </a:r>
            <a:r>
              <a:rPr lang="en-US"/>
              <a:t>—he was wrong..Can we be too?</a:t>
            </a:r>
          </a:p>
        </p:txBody>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4F2CAF-61AA-4115-8FBB-8D3ED8C6E48D}" type="slidenum">
              <a:rPr lang="en-US" smtClean="0"/>
              <a:pPr fontAlgn="base">
                <a:spcBef>
                  <a:spcPct val="0"/>
                </a:spcBef>
                <a:spcAft>
                  <a:spcPct val="0"/>
                </a:spcAft>
                <a:defRPr/>
              </a:pPr>
              <a:t>23</a:t>
            </a:fld>
            <a:endParaRPr lang="en-US"/>
          </a:p>
        </p:txBody>
      </p:sp>
      <p:sp>
        <p:nvSpPr>
          <p:cNvPr id="2" name="Date Placeholder 1">
            <a:extLst>
              <a:ext uri="{FF2B5EF4-FFF2-40B4-BE49-F238E27FC236}">
                <a16:creationId xmlns:a16="http://schemas.microsoft.com/office/drawing/2014/main" id="{B1C6727D-01EB-4678-930A-C21AD08EA45A}"/>
              </a:ext>
            </a:extLst>
          </p:cNvPr>
          <p:cNvSpPr>
            <a:spLocks noGrp="1"/>
          </p:cNvSpPr>
          <p:nvPr>
            <p:ph type="dt" idx="1"/>
          </p:nvPr>
        </p:nvSpPr>
        <p:spPr/>
        <p:txBody>
          <a:bodyPr/>
          <a:lstStyle/>
          <a:p>
            <a:pPr>
              <a:defRPr/>
            </a:pPr>
            <a:r>
              <a:rPr lang="en-US"/>
              <a:t>4/28/2023 pm</a:t>
            </a:r>
            <a:endParaRPr lang="en-US" dirty="0"/>
          </a:p>
        </p:txBody>
      </p:sp>
      <p:sp>
        <p:nvSpPr>
          <p:cNvPr id="3" name="Footer Placeholder 2">
            <a:extLst>
              <a:ext uri="{FF2B5EF4-FFF2-40B4-BE49-F238E27FC236}">
                <a16:creationId xmlns:a16="http://schemas.microsoft.com/office/drawing/2014/main" id="{90CA111B-21B5-6DFA-8FA6-2BB218092179}"/>
              </a:ext>
            </a:extLst>
          </p:cNvPr>
          <p:cNvSpPr>
            <a:spLocks noGrp="1"/>
          </p:cNvSpPr>
          <p:nvPr>
            <p:ph type="ftr" sz="quarter" idx="4"/>
          </p:nvPr>
        </p:nvSpPr>
        <p:spPr/>
        <p:txBody>
          <a:bodyPr/>
          <a:lstStyle/>
          <a:p>
            <a:pPr>
              <a:defRPr/>
            </a:pPr>
            <a:r>
              <a:rPr lang="en-US"/>
              <a:t>Drew Forrest</a:t>
            </a:r>
          </a:p>
        </p:txBody>
      </p:sp>
      <p:sp>
        <p:nvSpPr>
          <p:cNvPr id="4" name="Header Placeholder 3">
            <a:extLst>
              <a:ext uri="{FF2B5EF4-FFF2-40B4-BE49-F238E27FC236}">
                <a16:creationId xmlns:a16="http://schemas.microsoft.com/office/drawing/2014/main" id="{D4268286-726C-4663-7DB5-E673502F59A2}"/>
              </a:ext>
            </a:extLst>
          </p:cNvPr>
          <p:cNvSpPr>
            <a:spLocks noGrp="1"/>
          </p:cNvSpPr>
          <p:nvPr>
            <p:ph type="hdr" sz="quarter"/>
          </p:nvPr>
        </p:nvSpPr>
        <p:spPr/>
        <p:txBody>
          <a:bodyPr/>
          <a:lstStyle/>
          <a:p>
            <a:pPr>
              <a:defRPr/>
            </a:pPr>
            <a:r>
              <a:rPr lang="en-US"/>
              <a:t>Spring 2023 Gospel Meeting</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Some</a:t>
            </a:r>
            <a:r>
              <a:rPr lang="en-US" b="1" u="sng"/>
              <a:t> ARE</a:t>
            </a:r>
            <a:r>
              <a:rPr lang="en-US"/>
              <a:t> at Ease Because. </a:t>
            </a:r>
          </a:p>
          <a:p>
            <a:pPr eaLnBrk="1" hangingPunct="1">
              <a:spcBef>
                <a:spcPct val="0"/>
              </a:spcBef>
            </a:pPr>
            <a:r>
              <a:rPr lang="en-US"/>
              <a:t>(4) </a:t>
            </a:r>
            <a:r>
              <a:rPr lang="en-US" b="1" u="sng"/>
              <a:t>They don’t want to do the work</a:t>
            </a:r>
            <a:r>
              <a:rPr lang="en-US"/>
              <a:t>—</a:t>
            </a:r>
          </a:p>
          <a:p>
            <a:pPr marL="759584" lvl="1" indent="-292148" eaLnBrk="1" hangingPunct="1">
              <a:spcBef>
                <a:spcPct val="0"/>
              </a:spcBef>
              <a:buFontTx/>
              <a:buChar char="•"/>
            </a:pPr>
            <a:r>
              <a:rPr lang="en-US"/>
              <a:t>This keeps many at </a:t>
            </a:r>
            <a:r>
              <a:rPr lang="en-US" i="1"/>
              <a:t>ease</a:t>
            </a:r>
            <a:r>
              <a:rPr lang="en-US"/>
              <a:t>. </a:t>
            </a:r>
          </a:p>
          <a:p>
            <a:pPr marL="759584" lvl="1" indent="-292148" eaLnBrk="1" hangingPunct="1">
              <a:spcBef>
                <a:spcPct val="0"/>
              </a:spcBef>
              <a:buFontTx/>
              <a:buChar char="•"/>
            </a:pPr>
            <a:r>
              <a:rPr lang="en-US"/>
              <a:t>It’s easier to sit back and allow others to do the work than to busy ourselves. </a:t>
            </a:r>
          </a:p>
          <a:p>
            <a:pPr marL="759584" lvl="1" indent="-292148" eaLnBrk="1" hangingPunct="1">
              <a:spcBef>
                <a:spcPct val="0"/>
              </a:spcBef>
              <a:buFontTx/>
              <a:buChar char="•"/>
            </a:pPr>
            <a:r>
              <a:rPr lang="en-US"/>
              <a:t>It’s better to leave unpleasant tasks to others than for me to get involved personally. </a:t>
            </a:r>
          </a:p>
          <a:p>
            <a:pPr marL="759584" lvl="1" indent="-292148" eaLnBrk="1" hangingPunct="1">
              <a:spcBef>
                <a:spcPct val="0"/>
              </a:spcBef>
              <a:buFontTx/>
              <a:buChar char="•"/>
            </a:pPr>
            <a:r>
              <a:rPr lang="en-US"/>
              <a:t>Could this be why we practice procrastination? </a:t>
            </a:r>
          </a:p>
        </p:txBody>
      </p:sp>
      <p:sp>
        <p:nvSpPr>
          <p:cNvPr id="563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8D0EF6-D2EE-4FE9-9568-FF1D15AAFCF4}" type="slidenum">
              <a:rPr lang="en-US" smtClean="0"/>
              <a:pPr fontAlgn="base">
                <a:spcBef>
                  <a:spcPct val="0"/>
                </a:spcBef>
                <a:spcAft>
                  <a:spcPct val="0"/>
                </a:spcAft>
                <a:defRPr/>
              </a:pPr>
              <a:t>24</a:t>
            </a:fld>
            <a:endParaRPr lang="en-US"/>
          </a:p>
        </p:txBody>
      </p:sp>
      <p:sp>
        <p:nvSpPr>
          <p:cNvPr id="2" name="Date Placeholder 1">
            <a:extLst>
              <a:ext uri="{FF2B5EF4-FFF2-40B4-BE49-F238E27FC236}">
                <a16:creationId xmlns:a16="http://schemas.microsoft.com/office/drawing/2014/main" id="{DA01897A-9C4D-7B97-8C6A-4B53B12116DC}"/>
              </a:ext>
            </a:extLst>
          </p:cNvPr>
          <p:cNvSpPr>
            <a:spLocks noGrp="1"/>
          </p:cNvSpPr>
          <p:nvPr>
            <p:ph type="dt" idx="1"/>
          </p:nvPr>
        </p:nvSpPr>
        <p:spPr/>
        <p:txBody>
          <a:bodyPr/>
          <a:lstStyle/>
          <a:p>
            <a:pPr>
              <a:defRPr/>
            </a:pPr>
            <a:r>
              <a:rPr lang="en-US"/>
              <a:t>4/28/2023 pm</a:t>
            </a:r>
            <a:endParaRPr lang="en-US" dirty="0"/>
          </a:p>
        </p:txBody>
      </p:sp>
      <p:sp>
        <p:nvSpPr>
          <p:cNvPr id="3" name="Footer Placeholder 2">
            <a:extLst>
              <a:ext uri="{FF2B5EF4-FFF2-40B4-BE49-F238E27FC236}">
                <a16:creationId xmlns:a16="http://schemas.microsoft.com/office/drawing/2014/main" id="{8C8900D9-F2EE-D6BF-06BF-EE286A3082D2}"/>
              </a:ext>
            </a:extLst>
          </p:cNvPr>
          <p:cNvSpPr>
            <a:spLocks noGrp="1"/>
          </p:cNvSpPr>
          <p:nvPr>
            <p:ph type="ftr" sz="quarter" idx="4"/>
          </p:nvPr>
        </p:nvSpPr>
        <p:spPr/>
        <p:txBody>
          <a:bodyPr/>
          <a:lstStyle/>
          <a:p>
            <a:pPr>
              <a:defRPr/>
            </a:pPr>
            <a:r>
              <a:rPr lang="en-US"/>
              <a:t>Drew Forrest</a:t>
            </a:r>
          </a:p>
        </p:txBody>
      </p:sp>
      <p:sp>
        <p:nvSpPr>
          <p:cNvPr id="4" name="Header Placeholder 3">
            <a:extLst>
              <a:ext uri="{FF2B5EF4-FFF2-40B4-BE49-F238E27FC236}">
                <a16:creationId xmlns:a16="http://schemas.microsoft.com/office/drawing/2014/main" id="{1E6AC296-E415-FB7B-B214-84FA01BF313D}"/>
              </a:ext>
            </a:extLst>
          </p:cNvPr>
          <p:cNvSpPr>
            <a:spLocks noGrp="1"/>
          </p:cNvSpPr>
          <p:nvPr>
            <p:ph type="hdr" sz="quarter"/>
          </p:nvPr>
        </p:nvSpPr>
        <p:spPr/>
        <p:txBody>
          <a:bodyPr/>
          <a:lstStyle/>
          <a:p>
            <a:pPr>
              <a:defRPr/>
            </a:pPr>
            <a:r>
              <a:rPr lang="en-US"/>
              <a:t>Spring 2023 Gospel Meeting</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Some</a:t>
            </a:r>
            <a:r>
              <a:rPr lang="en-US" b="1" u="sng"/>
              <a:t> ARE</a:t>
            </a:r>
            <a:r>
              <a:rPr lang="en-US"/>
              <a:t> at Ease Because. </a:t>
            </a:r>
          </a:p>
          <a:p>
            <a:pPr eaLnBrk="1" hangingPunct="1">
              <a:spcBef>
                <a:spcPct val="0"/>
              </a:spcBef>
            </a:pPr>
            <a:r>
              <a:rPr lang="en-US"/>
              <a:t>(4) </a:t>
            </a:r>
            <a:r>
              <a:rPr lang="en-US" b="1" u="sng"/>
              <a:t>They don’t want to do the work</a:t>
            </a:r>
            <a:r>
              <a:rPr lang="en-US"/>
              <a:t>—</a:t>
            </a:r>
          </a:p>
          <a:p>
            <a:pPr eaLnBrk="1" hangingPunct="1">
              <a:spcBef>
                <a:spcPct val="0"/>
              </a:spcBef>
              <a:buFontTx/>
              <a:buChar char="•"/>
            </a:pPr>
            <a:r>
              <a:rPr lang="en-US"/>
              <a:t>God hates idleness. (</a:t>
            </a:r>
            <a:r>
              <a:rPr lang="en-US" b="1"/>
              <a:t>Eccl.10:18; Matt.25:14-30; Heb.6:11</a:t>
            </a:r>
            <a:r>
              <a:rPr lang="en-US"/>
              <a:t>}</a:t>
            </a:r>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4B2D58-F60D-4E2E-8655-D83C6AF1DC4D}" type="slidenum">
              <a:rPr lang="en-US" smtClean="0"/>
              <a:pPr fontAlgn="base">
                <a:spcBef>
                  <a:spcPct val="0"/>
                </a:spcBef>
                <a:spcAft>
                  <a:spcPct val="0"/>
                </a:spcAft>
                <a:defRPr/>
              </a:pPr>
              <a:t>25</a:t>
            </a:fld>
            <a:endParaRPr lang="en-US"/>
          </a:p>
        </p:txBody>
      </p:sp>
      <p:sp>
        <p:nvSpPr>
          <p:cNvPr id="2" name="Date Placeholder 1">
            <a:extLst>
              <a:ext uri="{FF2B5EF4-FFF2-40B4-BE49-F238E27FC236}">
                <a16:creationId xmlns:a16="http://schemas.microsoft.com/office/drawing/2014/main" id="{6882DCFC-72D0-4302-B367-DF83E2D65194}"/>
              </a:ext>
            </a:extLst>
          </p:cNvPr>
          <p:cNvSpPr>
            <a:spLocks noGrp="1"/>
          </p:cNvSpPr>
          <p:nvPr>
            <p:ph type="dt" idx="1"/>
          </p:nvPr>
        </p:nvSpPr>
        <p:spPr/>
        <p:txBody>
          <a:bodyPr/>
          <a:lstStyle/>
          <a:p>
            <a:pPr>
              <a:defRPr/>
            </a:pPr>
            <a:r>
              <a:rPr lang="en-US"/>
              <a:t>4/28/2023 pm</a:t>
            </a:r>
            <a:endParaRPr lang="en-US" dirty="0"/>
          </a:p>
        </p:txBody>
      </p:sp>
      <p:sp>
        <p:nvSpPr>
          <p:cNvPr id="3" name="Footer Placeholder 2">
            <a:extLst>
              <a:ext uri="{FF2B5EF4-FFF2-40B4-BE49-F238E27FC236}">
                <a16:creationId xmlns:a16="http://schemas.microsoft.com/office/drawing/2014/main" id="{A590DCFD-9A54-90E7-F722-D75DC9D82CDC}"/>
              </a:ext>
            </a:extLst>
          </p:cNvPr>
          <p:cNvSpPr>
            <a:spLocks noGrp="1"/>
          </p:cNvSpPr>
          <p:nvPr>
            <p:ph type="ftr" sz="quarter" idx="4"/>
          </p:nvPr>
        </p:nvSpPr>
        <p:spPr/>
        <p:txBody>
          <a:bodyPr/>
          <a:lstStyle/>
          <a:p>
            <a:pPr>
              <a:defRPr/>
            </a:pPr>
            <a:r>
              <a:rPr lang="en-US"/>
              <a:t>Drew Forrest</a:t>
            </a:r>
          </a:p>
        </p:txBody>
      </p:sp>
      <p:sp>
        <p:nvSpPr>
          <p:cNvPr id="4" name="Header Placeholder 3">
            <a:extLst>
              <a:ext uri="{FF2B5EF4-FFF2-40B4-BE49-F238E27FC236}">
                <a16:creationId xmlns:a16="http://schemas.microsoft.com/office/drawing/2014/main" id="{8AEAAA9C-437C-A895-B663-559F79BB13E6}"/>
              </a:ext>
            </a:extLst>
          </p:cNvPr>
          <p:cNvSpPr>
            <a:spLocks noGrp="1"/>
          </p:cNvSpPr>
          <p:nvPr>
            <p:ph type="hdr" sz="quarter"/>
          </p:nvPr>
        </p:nvSpPr>
        <p:spPr/>
        <p:txBody>
          <a:bodyPr/>
          <a:lstStyle/>
          <a:p>
            <a:pPr>
              <a:defRPr/>
            </a:pPr>
            <a:r>
              <a:rPr lang="en-US"/>
              <a:t>Spring 2023 Gospel Meeting</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Many </a:t>
            </a:r>
            <a:r>
              <a:rPr lang="en-US" b="1" u="sng"/>
              <a:t>ARE</a:t>
            </a:r>
            <a:r>
              <a:rPr lang="en-US"/>
              <a:t> at Ease Because of. </a:t>
            </a:r>
          </a:p>
          <a:p>
            <a:pPr eaLnBrk="1" hangingPunct="1">
              <a:spcBef>
                <a:spcPct val="0"/>
              </a:spcBef>
            </a:pPr>
            <a:r>
              <a:rPr lang="en-US"/>
              <a:t>(5) </a:t>
            </a:r>
            <a:r>
              <a:rPr lang="en-US" b="1" u="sng"/>
              <a:t>Indifference</a:t>
            </a:r>
            <a:r>
              <a:rPr lang="en-US"/>
              <a:t>—they didn’t care. </a:t>
            </a:r>
          </a:p>
          <a:p>
            <a:pPr marL="759584" lvl="1" indent="-292148" eaLnBrk="1" hangingPunct="1">
              <a:spcBef>
                <a:spcPct val="0"/>
              </a:spcBef>
              <a:buFontTx/>
              <a:buChar char="•"/>
            </a:pPr>
            <a:r>
              <a:rPr lang="en-US"/>
              <a:t>Many are at ease because they really don’t care about what is going on. </a:t>
            </a:r>
          </a:p>
          <a:p>
            <a:pPr marL="759584" lvl="1" indent="-292148" eaLnBrk="1" hangingPunct="1">
              <a:spcBef>
                <a:spcPct val="0"/>
              </a:spcBef>
              <a:buFontTx/>
              <a:buChar char="•"/>
            </a:pPr>
            <a:r>
              <a:rPr lang="en-US"/>
              <a:t>They’re comfortable where they are and don’t want or plan to change. </a:t>
            </a:r>
          </a:p>
          <a:p>
            <a:pPr marL="759584" lvl="1" indent="-292148" eaLnBrk="1" hangingPunct="1">
              <a:spcBef>
                <a:spcPct val="0"/>
              </a:spcBef>
              <a:buFontTx/>
              <a:buChar char="•"/>
            </a:pPr>
            <a:r>
              <a:rPr lang="en-US"/>
              <a:t>If a person cannot be moved to care, he will make little or no effort to please God. </a:t>
            </a:r>
          </a:p>
          <a:p>
            <a:pPr marL="759584" lvl="1" indent="-292148" eaLnBrk="1" hangingPunct="1">
              <a:spcBef>
                <a:spcPct val="0"/>
              </a:spcBef>
              <a:buFontTx/>
              <a:buChar char="•"/>
            </a:pPr>
            <a:r>
              <a:rPr lang="en-US"/>
              <a:t>The church at Laodicea had this problem: (</a:t>
            </a:r>
            <a:r>
              <a:rPr lang="en-US" b="1"/>
              <a:t>Rev.3;15-17)—read </a:t>
            </a:r>
            <a:endParaRPr lang="en-US"/>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861318-EA89-4D70-8E64-F5ECDCA56483}" type="slidenum">
              <a:rPr lang="en-US" smtClean="0"/>
              <a:pPr fontAlgn="base">
                <a:spcBef>
                  <a:spcPct val="0"/>
                </a:spcBef>
                <a:spcAft>
                  <a:spcPct val="0"/>
                </a:spcAft>
                <a:defRPr/>
              </a:pPr>
              <a:t>26</a:t>
            </a:fld>
            <a:endParaRPr lang="en-US"/>
          </a:p>
        </p:txBody>
      </p:sp>
      <p:sp>
        <p:nvSpPr>
          <p:cNvPr id="2" name="Date Placeholder 1">
            <a:extLst>
              <a:ext uri="{FF2B5EF4-FFF2-40B4-BE49-F238E27FC236}">
                <a16:creationId xmlns:a16="http://schemas.microsoft.com/office/drawing/2014/main" id="{65FD2470-A0F8-A7D2-6D8B-3400A2369308}"/>
              </a:ext>
            </a:extLst>
          </p:cNvPr>
          <p:cNvSpPr>
            <a:spLocks noGrp="1"/>
          </p:cNvSpPr>
          <p:nvPr>
            <p:ph type="dt" idx="1"/>
          </p:nvPr>
        </p:nvSpPr>
        <p:spPr/>
        <p:txBody>
          <a:bodyPr/>
          <a:lstStyle/>
          <a:p>
            <a:pPr>
              <a:defRPr/>
            </a:pPr>
            <a:r>
              <a:rPr lang="en-US"/>
              <a:t>4/28/2023 pm</a:t>
            </a:r>
            <a:endParaRPr lang="en-US" dirty="0"/>
          </a:p>
        </p:txBody>
      </p:sp>
      <p:sp>
        <p:nvSpPr>
          <p:cNvPr id="3" name="Footer Placeholder 2">
            <a:extLst>
              <a:ext uri="{FF2B5EF4-FFF2-40B4-BE49-F238E27FC236}">
                <a16:creationId xmlns:a16="http://schemas.microsoft.com/office/drawing/2014/main" id="{A53AB165-C822-1264-E214-6AA4136DC597}"/>
              </a:ext>
            </a:extLst>
          </p:cNvPr>
          <p:cNvSpPr>
            <a:spLocks noGrp="1"/>
          </p:cNvSpPr>
          <p:nvPr>
            <p:ph type="ftr" sz="quarter" idx="4"/>
          </p:nvPr>
        </p:nvSpPr>
        <p:spPr/>
        <p:txBody>
          <a:bodyPr/>
          <a:lstStyle/>
          <a:p>
            <a:pPr>
              <a:defRPr/>
            </a:pPr>
            <a:r>
              <a:rPr lang="en-US"/>
              <a:t>Drew Forrest</a:t>
            </a:r>
          </a:p>
        </p:txBody>
      </p:sp>
      <p:sp>
        <p:nvSpPr>
          <p:cNvPr id="4" name="Header Placeholder 3">
            <a:extLst>
              <a:ext uri="{FF2B5EF4-FFF2-40B4-BE49-F238E27FC236}">
                <a16:creationId xmlns:a16="http://schemas.microsoft.com/office/drawing/2014/main" id="{72064C4B-1D8E-4626-D9A4-D6B3DDF82FB7}"/>
              </a:ext>
            </a:extLst>
          </p:cNvPr>
          <p:cNvSpPr>
            <a:spLocks noGrp="1"/>
          </p:cNvSpPr>
          <p:nvPr>
            <p:ph type="hdr" sz="quarter"/>
          </p:nvPr>
        </p:nvSpPr>
        <p:spPr/>
        <p:txBody>
          <a:bodyPr/>
          <a:lstStyle/>
          <a:p>
            <a:pPr>
              <a:defRPr/>
            </a:pPr>
            <a:r>
              <a:rPr lang="en-US"/>
              <a:t>Spring 2023 Gospel Meeting</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u="sng"/>
              <a:t>Overcoming Our Ease</a:t>
            </a:r>
            <a:r>
              <a:rPr lang="en-US"/>
              <a:t>. (1) </a:t>
            </a:r>
            <a:r>
              <a:rPr lang="en-US" b="1" u="sng"/>
              <a:t>It’s time to WAKE UP!</a:t>
            </a:r>
            <a:r>
              <a:rPr lang="en-US"/>
              <a:t>— We should take inventory of our lives—careful examination. (</a:t>
            </a:r>
            <a:r>
              <a:rPr lang="en-US" b="1"/>
              <a:t>2 Cor.13:5)</a:t>
            </a:r>
            <a:endParaRPr lang="en-US"/>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8AA8C0-8CE4-4C0E-AC9A-AB171A7EE0E6}" type="slidenum">
              <a:rPr lang="en-US" smtClean="0"/>
              <a:pPr fontAlgn="base">
                <a:spcBef>
                  <a:spcPct val="0"/>
                </a:spcBef>
                <a:spcAft>
                  <a:spcPct val="0"/>
                </a:spcAft>
                <a:defRPr/>
              </a:pPr>
              <a:t>27</a:t>
            </a:fld>
            <a:endParaRPr lang="en-US"/>
          </a:p>
        </p:txBody>
      </p:sp>
      <p:sp>
        <p:nvSpPr>
          <p:cNvPr id="2" name="Date Placeholder 1">
            <a:extLst>
              <a:ext uri="{FF2B5EF4-FFF2-40B4-BE49-F238E27FC236}">
                <a16:creationId xmlns:a16="http://schemas.microsoft.com/office/drawing/2014/main" id="{E97036E5-4513-7C29-D8FC-31546AFFA163}"/>
              </a:ext>
            </a:extLst>
          </p:cNvPr>
          <p:cNvSpPr>
            <a:spLocks noGrp="1"/>
          </p:cNvSpPr>
          <p:nvPr>
            <p:ph type="dt" idx="1"/>
          </p:nvPr>
        </p:nvSpPr>
        <p:spPr/>
        <p:txBody>
          <a:bodyPr/>
          <a:lstStyle/>
          <a:p>
            <a:pPr>
              <a:defRPr/>
            </a:pPr>
            <a:r>
              <a:rPr lang="en-US"/>
              <a:t>4/28/2023 pm</a:t>
            </a:r>
            <a:endParaRPr lang="en-US" dirty="0"/>
          </a:p>
        </p:txBody>
      </p:sp>
      <p:sp>
        <p:nvSpPr>
          <p:cNvPr id="3" name="Footer Placeholder 2">
            <a:extLst>
              <a:ext uri="{FF2B5EF4-FFF2-40B4-BE49-F238E27FC236}">
                <a16:creationId xmlns:a16="http://schemas.microsoft.com/office/drawing/2014/main" id="{8C119F8D-9895-D0EB-C323-1A9F5A086E20}"/>
              </a:ext>
            </a:extLst>
          </p:cNvPr>
          <p:cNvSpPr>
            <a:spLocks noGrp="1"/>
          </p:cNvSpPr>
          <p:nvPr>
            <p:ph type="ftr" sz="quarter" idx="4"/>
          </p:nvPr>
        </p:nvSpPr>
        <p:spPr/>
        <p:txBody>
          <a:bodyPr/>
          <a:lstStyle/>
          <a:p>
            <a:pPr>
              <a:defRPr/>
            </a:pPr>
            <a:r>
              <a:rPr lang="en-US"/>
              <a:t>Drew Forrest</a:t>
            </a:r>
          </a:p>
        </p:txBody>
      </p:sp>
      <p:sp>
        <p:nvSpPr>
          <p:cNvPr id="4" name="Header Placeholder 3">
            <a:extLst>
              <a:ext uri="{FF2B5EF4-FFF2-40B4-BE49-F238E27FC236}">
                <a16:creationId xmlns:a16="http://schemas.microsoft.com/office/drawing/2014/main" id="{3427F3EB-3D94-AAC5-A02F-5CA412FE260A}"/>
              </a:ext>
            </a:extLst>
          </p:cNvPr>
          <p:cNvSpPr>
            <a:spLocks noGrp="1"/>
          </p:cNvSpPr>
          <p:nvPr>
            <p:ph type="hdr" sz="quarter"/>
          </p:nvPr>
        </p:nvSpPr>
        <p:spPr/>
        <p:txBody>
          <a:bodyPr/>
          <a:lstStyle/>
          <a:p>
            <a:pPr>
              <a:defRPr/>
            </a:pPr>
            <a:r>
              <a:rPr lang="en-US"/>
              <a:t>Spring 2023 Gospel Meeting</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u="sng"/>
              <a:t>Overcoming Our Ease</a:t>
            </a:r>
            <a:r>
              <a:rPr lang="en-US"/>
              <a:t>. </a:t>
            </a:r>
          </a:p>
          <a:p>
            <a:pPr eaLnBrk="1" hangingPunct="1">
              <a:spcBef>
                <a:spcPct val="0"/>
              </a:spcBef>
            </a:pPr>
            <a:r>
              <a:rPr lang="en-US"/>
              <a:t>(1) </a:t>
            </a:r>
            <a:r>
              <a:rPr lang="en-US" b="1" u="sng"/>
              <a:t>It’s time to WAKE UP!</a:t>
            </a:r>
            <a:r>
              <a:rPr lang="en-US"/>
              <a:t>— Today is the day—no tomorrow to begin to get busy in His kingdom! </a:t>
            </a:r>
            <a:r>
              <a:rPr lang="en-US" b="1"/>
              <a:t>(2 Cor.6:2) </a:t>
            </a:r>
            <a:endParaRPr lang="en-US"/>
          </a:p>
        </p:txBody>
      </p:sp>
      <p:sp>
        <p:nvSpPr>
          <p:cNvPr id="64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C7F818-F244-4C55-BD3E-AE303850CC33}" type="slidenum">
              <a:rPr lang="en-US" smtClean="0"/>
              <a:pPr fontAlgn="base">
                <a:spcBef>
                  <a:spcPct val="0"/>
                </a:spcBef>
                <a:spcAft>
                  <a:spcPct val="0"/>
                </a:spcAft>
                <a:defRPr/>
              </a:pPr>
              <a:t>28</a:t>
            </a:fld>
            <a:endParaRPr lang="en-US"/>
          </a:p>
        </p:txBody>
      </p:sp>
      <p:sp>
        <p:nvSpPr>
          <p:cNvPr id="2" name="Date Placeholder 1">
            <a:extLst>
              <a:ext uri="{FF2B5EF4-FFF2-40B4-BE49-F238E27FC236}">
                <a16:creationId xmlns:a16="http://schemas.microsoft.com/office/drawing/2014/main" id="{1144BEFB-7166-B346-9CE8-0D8BF18333E7}"/>
              </a:ext>
            </a:extLst>
          </p:cNvPr>
          <p:cNvSpPr>
            <a:spLocks noGrp="1"/>
          </p:cNvSpPr>
          <p:nvPr>
            <p:ph type="dt" idx="1"/>
          </p:nvPr>
        </p:nvSpPr>
        <p:spPr/>
        <p:txBody>
          <a:bodyPr/>
          <a:lstStyle/>
          <a:p>
            <a:pPr>
              <a:defRPr/>
            </a:pPr>
            <a:r>
              <a:rPr lang="en-US"/>
              <a:t>4/28/2023 pm</a:t>
            </a:r>
            <a:endParaRPr lang="en-US" dirty="0"/>
          </a:p>
        </p:txBody>
      </p:sp>
      <p:sp>
        <p:nvSpPr>
          <p:cNvPr id="3" name="Footer Placeholder 2">
            <a:extLst>
              <a:ext uri="{FF2B5EF4-FFF2-40B4-BE49-F238E27FC236}">
                <a16:creationId xmlns:a16="http://schemas.microsoft.com/office/drawing/2014/main" id="{4733BC31-53DB-D83C-3321-D9AB9EEA39A9}"/>
              </a:ext>
            </a:extLst>
          </p:cNvPr>
          <p:cNvSpPr>
            <a:spLocks noGrp="1"/>
          </p:cNvSpPr>
          <p:nvPr>
            <p:ph type="ftr" sz="quarter" idx="4"/>
          </p:nvPr>
        </p:nvSpPr>
        <p:spPr/>
        <p:txBody>
          <a:bodyPr/>
          <a:lstStyle/>
          <a:p>
            <a:pPr>
              <a:defRPr/>
            </a:pPr>
            <a:r>
              <a:rPr lang="en-US"/>
              <a:t>Drew Forrest</a:t>
            </a:r>
          </a:p>
        </p:txBody>
      </p:sp>
      <p:sp>
        <p:nvSpPr>
          <p:cNvPr id="4" name="Header Placeholder 3">
            <a:extLst>
              <a:ext uri="{FF2B5EF4-FFF2-40B4-BE49-F238E27FC236}">
                <a16:creationId xmlns:a16="http://schemas.microsoft.com/office/drawing/2014/main" id="{014B2093-F351-A807-F93C-AFA5A9B8DBC9}"/>
              </a:ext>
            </a:extLst>
          </p:cNvPr>
          <p:cNvSpPr>
            <a:spLocks noGrp="1"/>
          </p:cNvSpPr>
          <p:nvPr>
            <p:ph type="hdr" sz="quarter"/>
          </p:nvPr>
        </p:nvSpPr>
        <p:spPr/>
        <p:txBody>
          <a:bodyPr/>
          <a:lstStyle/>
          <a:p>
            <a:pPr>
              <a:defRPr/>
            </a:pPr>
            <a:r>
              <a:rPr lang="en-US"/>
              <a:t>Spring 2023 Gospel Meeting</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u="sng"/>
              <a:t>Overcoming Our Ease</a:t>
            </a:r>
            <a:r>
              <a:rPr lang="en-US"/>
              <a:t>. (2) </a:t>
            </a:r>
            <a:r>
              <a:rPr lang="en-US" b="1" u="sng"/>
              <a:t>Repent</a:t>
            </a:r>
            <a:r>
              <a:rPr lang="en-US" b="1"/>
              <a:t>—</a:t>
            </a:r>
            <a:r>
              <a:rPr lang="en-US" b="1" u="sng"/>
              <a:t>resolve to do better</a:t>
            </a:r>
            <a:r>
              <a:rPr lang="en-US" b="1"/>
              <a:t>. </a:t>
            </a:r>
            <a:r>
              <a:rPr lang="en-US"/>
              <a:t>Anytime we determine we are not what we ought to be—our sins must be repented of. True repentance leads to real change. Forgiveness can only comes following true obedience! </a:t>
            </a:r>
            <a:r>
              <a:rPr lang="en-US" b="1"/>
              <a:t>(1 Jno.1:7) </a:t>
            </a:r>
            <a:endParaRPr lang="en-US"/>
          </a:p>
        </p:txBody>
      </p:sp>
      <p:sp>
        <p:nvSpPr>
          <p:cNvPr id="665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5D435E-640A-4B60-B91E-7BFE95B234E4}" type="slidenum">
              <a:rPr lang="en-US" smtClean="0"/>
              <a:pPr fontAlgn="base">
                <a:spcBef>
                  <a:spcPct val="0"/>
                </a:spcBef>
                <a:spcAft>
                  <a:spcPct val="0"/>
                </a:spcAft>
                <a:defRPr/>
              </a:pPr>
              <a:t>29</a:t>
            </a:fld>
            <a:endParaRPr lang="en-US"/>
          </a:p>
        </p:txBody>
      </p:sp>
      <p:sp>
        <p:nvSpPr>
          <p:cNvPr id="2" name="Date Placeholder 1">
            <a:extLst>
              <a:ext uri="{FF2B5EF4-FFF2-40B4-BE49-F238E27FC236}">
                <a16:creationId xmlns:a16="http://schemas.microsoft.com/office/drawing/2014/main" id="{0D96D41F-F7B0-2A23-670E-8D4B15ED1CC9}"/>
              </a:ext>
            </a:extLst>
          </p:cNvPr>
          <p:cNvSpPr>
            <a:spLocks noGrp="1"/>
          </p:cNvSpPr>
          <p:nvPr>
            <p:ph type="dt" idx="1"/>
          </p:nvPr>
        </p:nvSpPr>
        <p:spPr/>
        <p:txBody>
          <a:bodyPr/>
          <a:lstStyle/>
          <a:p>
            <a:pPr>
              <a:defRPr/>
            </a:pPr>
            <a:r>
              <a:rPr lang="en-US"/>
              <a:t>4/28/2023 pm</a:t>
            </a:r>
            <a:endParaRPr lang="en-US" dirty="0"/>
          </a:p>
        </p:txBody>
      </p:sp>
      <p:sp>
        <p:nvSpPr>
          <p:cNvPr id="3" name="Footer Placeholder 2">
            <a:extLst>
              <a:ext uri="{FF2B5EF4-FFF2-40B4-BE49-F238E27FC236}">
                <a16:creationId xmlns:a16="http://schemas.microsoft.com/office/drawing/2014/main" id="{59604B37-ADF8-FE2C-C7BF-9E5A7F8D18D5}"/>
              </a:ext>
            </a:extLst>
          </p:cNvPr>
          <p:cNvSpPr>
            <a:spLocks noGrp="1"/>
          </p:cNvSpPr>
          <p:nvPr>
            <p:ph type="ftr" sz="quarter" idx="4"/>
          </p:nvPr>
        </p:nvSpPr>
        <p:spPr/>
        <p:txBody>
          <a:bodyPr/>
          <a:lstStyle/>
          <a:p>
            <a:pPr>
              <a:defRPr/>
            </a:pPr>
            <a:r>
              <a:rPr lang="en-US"/>
              <a:t>Drew Forrest</a:t>
            </a:r>
          </a:p>
        </p:txBody>
      </p:sp>
      <p:sp>
        <p:nvSpPr>
          <p:cNvPr id="4" name="Header Placeholder 3">
            <a:extLst>
              <a:ext uri="{FF2B5EF4-FFF2-40B4-BE49-F238E27FC236}">
                <a16:creationId xmlns:a16="http://schemas.microsoft.com/office/drawing/2014/main" id="{F8817A3B-B882-B049-6F88-DB98609C7E88}"/>
              </a:ext>
            </a:extLst>
          </p:cNvPr>
          <p:cNvSpPr>
            <a:spLocks noGrp="1"/>
          </p:cNvSpPr>
          <p:nvPr>
            <p:ph type="hdr" sz="quarter"/>
          </p:nvPr>
        </p:nvSpPr>
        <p:spPr/>
        <p:txBody>
          <a:bodyPr/>
          <a:lstStyle/>
          <a:p>
            <a:pPr>
              <a:defRPr/>
            </a:pPr>
            <a:r>
              <a:rPr lang="en-US"/>
              <a:t>Spring 2023 Gospel Meeting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marL="233719" indent="-233719" eaLnBrk="1" hangingPunct="1">
              <a:spcBef>
                <a:spcPct val="0"/>
              </a:spcBef>
            </a:pPr>
            <a:r>
              <a:rPr lang="en-US" dirty="0"/>
              <a:t>While Amos wrote primarily to Israel, our text today was directed toward Judah AND Israel. Text reads, </a:t>
            </a:r>
            <a:r>
              <a:rPr lang="en-US" b="1" dirty="0"/>
              <a:t>“Woe to you who are at ease in Zion, and trust in Mount Samaria…” (Amos 6:1)</a:t>
            </a:r>
            <a:r>
              <a:rPr lang="en-US" dirty="0"/>
              <a:t>. Zion was a name used for Jerusalem. As used by the prophets, it usually carried a double meaning, </a:t>
            </a:r>
          </a:p>
          <a:p>
            <a:pPr marL="233719" indent="-233719" eaLnBrk="1" hangingPunct="1">
              <a:spcBef>
                <a:spcPct val="0"/>
              </a:spcBef>
              <a:buFontTx/>
              <a:buAutoNum type="arabicParenBoth"/>
            </a:pPr>
            <a:r>
              <a:rPr lang="en-US" dirty="0"/>
              <a:t>A portion of Jerusalem that included the temple complex </a:t>
            </a:r>
          </a:p>
          <a:p>
            <a:pPr marL="233719" indent="-233719" eaLnBrk="1" hangingPunct="1">
              <a:spcBef>
                <a:spcPct val="0"/>
              </a:spcBef>
              <a:buFontTx/>
              <a:buAutoNum type="arabicParenBoth"/>
            </a:pPr>
            <a:r>
              <a:rPr lang="en-US" dirty="0"/>
              <a:t> Spiritual Jerusalem, or the kingdom of God’s righteousness. </a:t>
            </a:r>
          </a:p>
          <a:p>
            <a:pPr marL="233719" indent="-233719" eaLnBrk="1" hangingPunct="1">
              <a:spcBef>
                <a:spcPct val="0"/>
              </a:spcBef>
            </a:pPr>
            <a:r>
              <a:rPr lang="en-US" dirty="0"/>
              <a:t>Because of this, many passages had double meaning. I believe this is one of those passages. Israel and Judah were resting on their laurels and dismissing the need for God in their lives. They were physically corrupt and spiritually bankrupt.</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21B504-4C22-4B35-B469-B64ED8EAAA43}" type="slidenum">
              <a:rPr lang="en-US" smtClean="0"/>
              <a:pPr fontAlgn="base">
                <a:spcBef>
                  <a:spcPct val="0"/>
                </a:spcBef>
                <a:spcAft>
                  <a:spcPct val="0"/>
                </a:spcAft>
                <a:defRPr/>
              </a:pPr>
              <a:t>3</a:t>
            </a:fld>
            <a:endParaRPr lang="en-US"/>
          </a:p>
        </p:txBody>
      </p:sp>
      <p:sp>
        <p:nvSpPr>
          <p:cNvPr id="2" name="Date Placeholder 1">
            <a:extLst>
              <a:ext uri="{FF2B5EF4-FFF2-40B4-BE49-F238E27FC236}">
                <a16:creationId xmlns:a16="http://schemas.microsoft.com/office/drawing/2014/main" id="{C2B2435D-C0C0-696B-1830-780560DE0944}"/>
              </a:ext>
            </a:extLst>
          </p:cNvPr>
          <p:cNvSpPr>
            <a:spLocks noGrp="1"/>
          </p:cNvSpPr>
          <p:nvPr>
            <p:ph type="dt" idx="1"/>
          </p:nvPr>
        </p:nvSpPr>
        <p:spPr/>
        <p:txBody>
          <a:bodyPr/>
          <a:lstStyle/>
          <a:p>
            <a:pPr>
              <a:defRPr/>
            </a:pPr>
            <a:r>
              <a:rPr lang="en-US"/>
              <a:t>4/28/2023 pm</a:t>
            </a:r>
            <a:endParaRPr lang="en-US" dirty="0"/>
          </a:p>
        </p:txBody>
      </p:sp>
      <p:sp>
        <p:nvSpPr>
          <p:cNvPr id="3" name="Footer Placeholder 2">
            <a:extLst>
              <a:ext uri="{FF2B5EF4-FFF2-40B4-BE49-F238E27FC236}">
                <a16:creationId xmlns:a16="http://schemas.microsoft.com/office/drawing/2014/main" id="{1496B88A-8BD8-4F56-0D68-0375998E7373}"/>
              </a:ext>
            </a:extLst>
          </p:cNvPr>
          <p:cNvSpPr>
            <a:spLocks noGrp="1"/>
          </p:cNvSpPr>
          <p:nvPr>
            <p:ph type="ftr" sz="quarter" idx="4"/>
          </p:nvPr>
        </p:nvSpPr>
        <p:spPr/>
        <p:txBody>
          <a:bodyPr/>
          <a:lstStyle/>
          <a:p>
            <a:pPr>
              <a:defRPr/>
            </a:pPr>
            <a:r>
              <a:rPr lang="en-US"/>
              <a:t>Drew Forrest</a:t>
            </a:r>
          </a:p>
        </p:txBody>
      </p:sp>
      <p:sp>
        <p:nvSpPr>
          <p:cNvPr id="4" name="Header Placeholder 3">
            <a:extLst>
              <a:ext uri="{FF2B5EF4-FFF2-40B4-BE49-F238E27FC236}">
                <a16:creationId xmlns:a16="http://schemas.microsoft.com/office/drawing/2014/main" id="{71291243-8E4D-FB4F-36BA-955A0FDB43CC}"/>
              </a:ext>
            </a:extLst>
          </p:cNvPr>
          <p:cNvSpPr>
            <a:spLocks noGrp="1"/>
          </p:cNvSpPr>
          <p:nvPr>
            <p:ph type="hdr" sz="quarter"/>
          </p:nvPr>
        </p:nvSpPr>
        <p:spPr/>
        <p:txBody>
          <a:bodyPr/>
          <a:lstStyle/>
          <a:p>
            <a:pPr>
              <a:defRPr/>
            </a:pPr>
            <a:r>
              <a:rPr lang="en-US"/>
              <a:t>Spring 2023 Gospel Meeting</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u="sng"/>
              <a:t>Overcoming Our Ease</a:t>
            </a:r>
            <a:r>
              <a:rPr lang="en-US"/>
              <a:t>. </a:t>
            </a:r>
          </a:p>
          <a:p>
            <a:pPr eaLnBrk="1" hangingPunct="1">
              <a:spcBef>
                <a:spcPct val="0"/>
              </a:spcBef>
            </a:pPr>
            <a:r>
              <a:rPr lang="en-US"/>
              <a:t>(3) </a:t>
            </a:r>
            <a:r>
              <a:rPr lang="en-US" b="1" u="sng"/>
              <a:t>Return to the old paths</a:t>
            </a:r>
            <a:r>
              <a:rPr lang="en-US" b="1"/>
              <a:t>—</a:t>
            </a:r>
            <a:r>
              <a:rPr lang="en-US"/>
              <a:t>when you were what you needed to be</a:t>
            </a:r>
            <a:r>
              <a:rPr lang="en-US" b="1"/>
              <a:t>. </a:t>
            </a:r>
          </a:p>
          <a:p>
            <a:pPr marL="759584" lvl="1" indent="-292148" eaLnBrk="1" hangingPunct="1">
              <a:spcBef>
                <a:spcPct val="0"/>
              </a:spcBef>
              <a:buFontTx/>
              <a:buChar char="•"/>
            </a:pPr>
            <a:r>
              <a:rPr lang="en-US"/>
              <a:t>Get to work—don’t lose heart and don’t quit! </a:t>
            </a:r>
            <a:r>
              <a:rPr lang="en-US" b="1"/>
              <a:t>(Hebrews 11:32; Gal.6:9) </a:t>
            </a:r>
            <a:r>
              <a:rPr lang="en-US"/>
              <a:t>If you find yourself at ease, there is no easy answer. We have to determine to change and then get busy doing it and work at it. We should desire for our own lives to flourish spiritually--and when that happens, the church will also flourish. In the next few weeks, we are going to discuss some lessons on going </a:t>
            </a:r>
            <a:r>
              <a:rPr lang="en-US" b="1"/>
              <a:t>BACK TO SELF-RENEWAL</a:t>
            </a:r>
            <a:r>
              <a:rPr lang="en-US"/>
              <a:t>. (</a:t>
            </a:r>
            <a:r>
              <a:rPr lang="en-US" b="1" i="1"/>
              <a:t>Offer invitation</a:t>
            </a:r>
            <a:r>
              <a:rPr lang="en-US"/>
              <a:t>…)</a:t>
            </a:r>
          </a:p>
        </p:txBody>
      </p:sp>
      <p:sp>
        <p:nvSpPr>
          <p:cNvPr id="686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E958FC-D5B2-4FB2-AE8B-80F59FE3486B}" type="slidenum">
              <a:rPr lang="en-US" smtClean="0"/>
              <a:pPr fontAlgn="base">
                <a:spcBef>
                  <a:spcPct val="0"/>
                </a:spcBef>
                <a:spcAft>
                  <a:spcPct val="0"/>
                </a:spcAft>
                <a:defRPr/>
              </a:pPr>
              <a:t>30</a:t>
            </a:fld>
            <a:endParaRPr lang="en-US"/>
          </a:p>
        </p:txBody>
      </p:sp>
      <p:sp>
        <p:nvSpPr>
          <p:cNvPr id="2" name="Date Placeholder 1">
            <a:extLst>
              <a:ext uri="{FF2B5EF4-FFF2-40B4-BE49-F238E27FC236}">
                <a16:creationId xmlns:a16="http://schemas.microsoft.com/office/drawing/2014/main" id="{C041290D-CA83-80D8-43ED-C02D1133E0F8}"/>
              </a:ext>
            </a:extLst>
          </p:cNvPr>
          <p:cNvSpPr>
            <a:spLocks noGrp="1"/>
          </p:cNvSpPr>
          <p:nvPr>
            <p:ph type="dt" idx="1"/>
          </p:nvPr>
        </p:nvSpPr>
        <p:spPr/>
        <p:txBody>
          <a:bodyPr/>
          <a:lstStyle/>
          <a:p>
            <a:pPr>
              <a:defRPr/>
            </a:pPr>
            <a:r>
              <a:rPr lang="en-US"/>
              <a:t>4/28/2023 pm</a:t>
            </a:r>
            <a:endParaRPr lang="en-US" dirty="0"/>
          </a:p>
        </p:txBody>
      </p:sp>
      <p:sp>
        <p:nvSpPr>
          <p:cNvPr id="3" name="Footer Placeholder 2">
            <a:extLst>
              <a:ext uri="{FF2B5EF4-FFF2-40B4-BE49-F238E27FC236}">
                <a16:creationId xmlns:a16="http://schemas.microsoft.com/office/drawing/2014/main" id="{D4CE7C0D-4749-2996-4502-6AB1199937DF}"/>
              </a:ext>
            </a:extLst>
          </p:cNvPr>
          <p:cNvSpPr>
            <a:spLocks noGrp="1"/>
          </p:cNvSpPr>
          <p:nvPr>
            <p:ph type="ftr" sz="quarter" idx="4"/>
          </p:nvPr>
        </p:nvSpPr>
        <p:spPr/>
        <p:txBody>
          <a:bodyPr/>
          <a:lstStyle/>
          <a:p>
            <a:pPr>
              <a:defRPr/>
            </a:pPr>
            <a:r>
              <a:rPr lang="en-US"/>
              <a:t>Drew Forrest</a:t>
            </a:r>
          </a:p>
        </p:txBody>
      </p:sp>
      <p:sp>
        <p:nvSpPr>
          <p:cNvPr id="4" name="Header Placeholder 3">
            <a:extLst>
              <a:ext uri="{FF2B5EF4-FFF2-40B4-BE49-F238E27FC236}">
                <a16:creationId xmlns:a16="http://schemas.microsoft.com/office/drawing/2014/main" id="{D5F4035C-D6A4-C244-6886-589AD56B795B}"/>
              </a:ext>
            </a:extLst>
          </p:cNvPr>
          <p:cNvSpPr>
            <a:spLocks noGrp="1"/>
          </p:cNvSpPr>
          <p:nvPr>
            <p:ph type="hdr" sz="quarter"/>
          </p:nvPr>
        </p:nvSpPr>
        <p:spPr/>
        <p:txBody>
          <a:bodyPr/>
          <a:lstStyle/>
          <a:p>
            <a:pPr>
              <a:defRPr/>
            </a:pPr>
            <a:r>
              <a:rPr lang="en-US"/>
              <a:t>Spring 2023 Gospel Meeting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Discuss points—application for us?</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63F0D6-0270-4A45-8613-A790F8C9D707}" type="slidenum">
              <a:rPr lang="en-US" smtClean="0"/>
              <a:pPr fontAlgn="base">
                <a:spcBef>
                  <a:spcPct val="0"/>
                </a:spcBef>
                <a:spcAft>
                  <a:spcPct val="0"/>
                </a:spcAft>
                <a:defRPr/>
              </a:pPr>
              <a:t>4</a:t>
            </a:fld>
            <a:endParaRPr lang="en-US"/>
          </a:p>
        </p:txBody>
      </p:sp>
      <p:sp>
        <p:nvSpPr>
          <p:cNvPr id="2" name="Date Placeholder 1">
            <a:extLst>
              <a:ext uri="{FF2B5EF4-FFF2-40B4-BE49-F238E27FC236}">
                <a16:creationId xmlns:a16="http://schemas.microsoft.com/office/drawing/2014/main" id="{A055AE03-1501-18AB-F87A-52ABD7886CDE}"/>
              </a:ext>
            </a:extLst>
          </p:cNvPr>
          <p:cNvSpPr>
            <a:spLocks noGrp="1"/>
          </p:cNvSpPr>
          <p:nvPr>
            <p:ph type="dt" idx="1"/>
          </p:nvPr>
        </p:nvSpPr>
        <p:spPr/>
        <p:txBody>
          <a:bodyPr/>
          <a:lstStyle/>
          <a:p>
            <a:pPr>
              <a:defRPr/>
            </a:pPr>
            <a:r>
              <a:rPr lang="en-US"/>
              <a:t>4/28/2023 pm</a:t>
            </a:r>
            <a:endParaRPr lang="en-US" dirty="0"/>
          </a:p>
        </p:txBody>
      </p:sp>
      <p:sp>
        <p:nvSpPr>
          <p:cNvPr id="3" name="Footer Placeholder 2">
            <a:extLst>
              <a:ext uri="{FF2B5EF4-FFF2-40B4-BE49-F238E27FC236}">
                <a16:creationId xmlns:a16="http://schemas.microsoft.com/office/drawing/2014/main" id="{D4D8A6D7-F925-1B10-1776-02F43FF04886}"/>
              </a:ext>
            </a:extLst>
          </p:cNvPr>
          <p:cNvSpPr>
            <a:spLocks noGrp="1"/>
          </p:cNvSpPr>
          <p:nvPr>
            <p:ph type="ftr" sz="quarter" idx="4"/>
          </p:nvPr>
        </p:nvSpPr>
        <p:spPr/>
        <p:txBody>
          <a:bodyPr/>
          <a:lstStyle/>
          <a:p>
            <a:pPr>
              <a:defRPr/>
            </a:pPr>
            <a:r>
              <a:rPr lang="en-US"/>
              <a:t>Drew Forrest</a:t>
            </a:r>
          </a:p>
        </p:txBody>
      </p:sp>
      <p:sp>
        <p:nvSpPr>
          <p:cNvPr id="4" name="Header Placeholder 3">
            <a:extLst>
              <a:ext uri="{FF2B5EF4-FFF2-40B4-BE49-F238E27FC236}">
                <a16:creationId xmlns:a16="http://schemas.microsoft.com/office/drawing/2014/main" id="{4F5285BA-1E02-E043-981A-A740C2CE9ADF}"/>
              </a:ext>
            </a:extLst>
          </p:cNvPr>
          <p:cNvSpPr>
            <a:spLocks noGrp="1"/>
          </p:cNvSpPr>
          <p:nvPr>
            <p:ph type="hdr" sz="quarter"/>
          </p:nvPr>
        </p:nvSpPr>
        <p:spPr/>
        <p:txBody>
          <a:bodyPr/>
          <a:lstStyle/>
          <a:p>
            <a:pPr>
              <a:defRPr/>
            </a:pPr>
            <a:r>
              <a:rPr lang="en-US"/>
              <a:t>Spring 2023 Gospel Meeting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It is NOT Because…(1) There is nothing to do! </a:t>
            </a:r>
            <a:r>
              <a:rPr lang="en-US" b="1"/>
              <a:t>Ecclesiastes 9:10</a:t>
            </a:r>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8AE18C-E0FB-4BB3-A595-017DF90FF5C3}" type="slidenum">
              <a:rPr lang="en-US" smtClean="0"/>
              <a:pPr fontAlgn="base">
                <a:spcBef>
                  <a:spcPct val="0"/>
                </a:spcBef>
                <a:spcAft>
                  <a:spcPct val="0"/>
                </a:spcAft>
                <a:defRPr/>
              </a:pPr>
              <a:t>5</a:t>
            </a:fld>
            <a:endParaRPr lang="en-US"/>
          </a:p>
        </p:txBody>
      </p:sp>
      <p:sp>
        <p:nvSpPr>
          <p:cNvPr id="2" name="Date Placeholder 1">
            <a:extLst>
              <a:ext uri="{FF2B5EF4-FFF2-40B4-BE49-F238E27FC236}">
                <a16:creationId xmlns:a16="http://schemas.microsoft.com/office/drawing/2014/main" id="{53F60F32-B209-F559-44AA-5B833544E3C1}"/>
              </a:ext>
            </a:extLst>
          </p:cNvPr>
          <p:cNvSpPr>
            <a:spLocks noGrp="1"/>
          </p:cNvSpPr>
          <p:nvPr>
            <p:ph type="dt" idx="1"/>
          </p:nvPr>
        </p:nvSpPr>
        <p:spPr/>
        <p:txBody>
          <a:bodyPr/>
          <a:lstStyle/>
          <a:p>
            <a:pPr>
              <a:defRPr/>
            </a:pPr>
            <a:r>
              <a:rPr lang="en-US"/>
              <a:t>4/28/2023 pm</a:t>
            </a:r>
            <a:endParaRPr lang="en-US" dirty="0"/>
          </a:p>
        </p:txBody>
      </p:sp>
      <p:sp>
        <p:nvSpPr>
          <p:cNvPr id="3" name="Footer Placeholder 2">
            <a:extLst>
              <a:ext uri="{FF2B5EF4-FFF2-40B4-BE49-F238E27FC236}">
                <a16:creationId xmlns:a16="http://schemas.microsoft.com/office/drawing/2014/main" id="{28ACD315-62F0-23E1-A564-B88A4530F0C3}"/>
              </a:ext>
            </a:extLst>
          </p:cNvPr>
          <p:cNvSpPr>
            <a:spLocks noGrp="1"/>
          </p:cNvSpPr>
          <p:nvPr>
            <p:ph type="ftr" sz="quarter" idx="4"/>
          </p:nvPr>
        </p:nvSpPr>
        <p:spPr/>
        <p:txBody>
          <a:bodyPr/>
          <a:lstStyle/>
          <a:p>
            <a:pPr>
              <a:defRPr/>
            </a:pPr>
            <a:r>
              <a:rPr lang="en-US"/>
              <a:t>Drew Forrest</a:t>
            </a:r>
          </a:p>
        </p:txBody>
      </p:sp>
      <p:sp>
        <p:nvSpPr>
          <p:cNvPr id="4" name="Header Placeholder 3">
            <a:extLst>
              <a:ext uri="{FF2B5EF4-FFF2-40B4-BE49-F238E27FC236}">
                <a16:creationId xmlns:a16="http://schemas.microsoft.com/office/drawing/2014/main" id="{9803FE9B-6FF5-6C45-ECCD-4D9C4C798348}"/>
              </a:ext>
            </a:extLst>
          </p:cNvPr>
          <p:cNvSpPr>
            <a:spLocks noGrp="1"/>
          </p:cNvSpPr>
          <p:nvPr>
            <p:ph type="hdr" sz="quarter"/>
          </p:nvPr>
        </p:nvSpPr>
        <p:spPr/>
        <p:txBody>
          <a:bodyPr/>
          <a:lstStyle/>
          <a:p>
            <a:pPr>
              <a:defRPr/>
            </a:pPr>
            <a:r>
              <a:rPr lang="en-US"/>
              <a:t>Spring 2023 Gospel Meeting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It is NOT Because…(1) There is nothing to do! </a:t>
            </a:r>
            <a:r>
              <a:rPr lang="en-US" b="1"/>
              <a:t>Colossians 3:23,24</a:t>
            </a:r>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E783DC-2B29-43BE-B7AD-52BA7DF91B6E}" type="slidenum">
              <a:rPr lang="en-US" smtClean="0"/>
              <a:pPr fontAlgn="base">
                <a:spcBef>
                  <a:spcPct val="0"/>
                </a:spcBef>
                <a:spcAft>
                  <a:spcPct val="0"/>
                </a:spcAft>
                <a:defRPr/>
              </a:pPr>
              <a:t>6</a:t>
            </a:fld>
            <a:endParaRPr lang="en-US"/>
          </a:p>
        </p:txBody>
      </p:sp>
      <p:sp>
        <p:nvSpPr>
          <p:cNvPr id="2" name="Date Placeholder 1">
            <a:extLst>
              <a:ext uri="{FF2B5EF4-FFF2-40B4-BE49-F238E27FC236}">
                <a16:creationId xmlns:a16="http://schemas.microsoft.com/office/drawing/2014/main" id="{F1D9CECC-D662-C7B7-E149-28E4AB570379}"/>
              </a:ext>
            </a:extLst>
          </p:cNvPr>
          <p:cNvSpPr>
            <a:spLocks noGrp="1"/>
          </p:cNvSpPr>
          <p:nvPr>
            <p:ph type="dt" idx="1"/>
          </p:nvPr>
        </p:nvSpPr>
        <p:spPr/>
        <p:txBody>
          <a:bodyPr/>
          <a:lstStyle/>
          <a:p>
            <a:pPr>
              <a:defRPr/>
            </a:pPr>
            <a:r>
              <a:rPr lang="en-US"/>
              <a:t>4/28/2023 pm</a:t>
            </a:r>
            <a:endParaRPr lang="en-US" dirty="0"/>
          </a:p>
        </p:txBody>
      </p:sp>
      <p:sp>
        <p:nvSpPr>
          <p:cNvPr id="3" name="Footer Placeholder 2">
            <a:extLst>
              <a:ext uri="{FF2B5EF4-FFF2-40B4-BE49-F238E27FC236}">
                <a16:creationId xmlns:a16="http://schemas.microsoft.com/office/drawing/2014/main" id="{8B68CA4F-689F-328C-28F4-3BD563F15F10}"/>
              </a:ext>
            </a:extLst>
          </p:cNvPr>
          <p:cNvSpPr>
            <a:spLocks noGrp="1"/>
          </p:cNvSpPr>
          <p:nvPr>
            <p:ph type="ftr" sz="quarter" idx="4"/>
          </p:nvPr>
        </p:nvSpPr>
        <p:spPr/>
        <p:txBody>
          <a:bodyPr/>
          <a:lstStyle/>
          <a:p>
            <a:pPr>
              <a:defRPr/>
            </a:pPr>
            <a:r>
              <a:rPr lang="en-US"/>
              <a:t>Drew Forrest</a:t>
            </a:r>
          </a:p>
        </p:txBody>
      </p:sp>
      <p:sp>
        <p:nvSpPr>
          <p:cNvPr id="4" name="Header Placeholder 3">
            <a:extLst>
              <a:ext uri="{FF2B5EF4-FFF2-40B4-BE49-F238E27FC236}">
                <a16:creationId xmlns:a16="http://schemas.microsoft.com/office/drawing/2014/main" id="{A927C805-BC5A-8C2D-2FB0-31ADCDD73AEE}"/>
              </a:ext>
            </a:extLst>
          </p:cNvPr>
          <p:cNvSpPr>
            <a:spLocks noGrp="1"/>
          </p:cNvSpPr>
          <p:nvPr>
            <p:ph type="hdr" sz="quarter"/>
          </p:nvPr>
        </p:nvSpPr>
        <p:spPr/>
        <p:txBody>
          <a:bodyPr/>
          <a:lstStyle/>
          <a:p>
            <a:pPr>
              <a:defRPr/>
            </a:pPr>
            <a:r>
              <a:rPr lang="en-US"/>
              <a:t>Spring 2023 Gospel Meeting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It is NOT Because…(1) There is nothing to do! </a:t>
            </a:r>
            <a:r>
              <a:rPr lang="en-US" b="1"/>
              <a:t>Rom.12:11; John 4:35</a:t>
            </a:r>
            <a:r>
              <a:rPr lang="en-US"/>
              <a:t>. We must be about doing good—like our Lord, </a:t>
            </a:r>
            <a:r>
              <a:rPr lang="en-US" b="1"/>
              <a:t>Acts 10:38</a:t>
            </a:r>
            <a:r>
              <a:rPr lang="en-US"/>
              <a:t>. </a:t>
            </a:r>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62061C-6CB3-459E-BFCC-7DD20D4C6067}" type="slidenum">
              <a:rPr lang="en-US" smtClean="0"/>
              <a:pPr fontAlgn="base">
                <a:spcBef>
                  <a:spcPct val="0"/>
                </a:spcBef>
                <a:spcAft>
                  <a:spcPct val="0"/>
                </a:spcAft>
                <a:defRPr/>
              </a:pPr>
              <a:t>7</a:t>
            </a:fld>
            <a:endParaRPr lang="en-US"/>
          </a:p>
        </p:txBody>
      </p:sp>
      <p:sp>
        <p:nvSpPr>
          <p:cNvPr id="2" name="Date Placeholder 1">
            <a:extLst>
              <a:ext uri="{FF2B5EF4-FFF2-40B4-BE49-F238E27FC236}">
                <a16:creationId xmlns:a16="http://schemas.microsoft.com/office/drawing/2014/main" id="{081839BE-35D3-0191-810F-6C13C21F1E0D}"/>
              </a:ext>
            </a:extLst>
          </p:cNvPr>
          <p:cNvSpPr>
            <a:spLocks noGrp="1"/>
          </p:cNvSpPr>
          <p:nvPr>
            <p:ph type="dt" idx="1"/>
          </p:nvPr>
        </p:nvSpPr>
        <p:spPr/>
        <p:txBody>
          <a:bodyPr/>
          <a:lstStyle/>
          <a:p>
            <a:pPr>
              <a:defRPr/>
            </a:pPr>
            <a:r>
              <a:rPr lang="en-US"/>
              <a:t>4/28/2023 pm</a:t>
            </a:r>
            <a:endParaRPr lang="en-US" dirty="0"/>
          </a:p>
        </p:txBody>
      </p:sp>
      <p:sp>
        <p:nvSpPr>
          <p:cNvPr id="3" name="Footer Placeholder 2">
            <a:extLst>
              <a:ext uri="{FF2B5EF4-FFF2-40B4-BE49-F238E27FC236}">
                <a16:creationId xmlns:a16="http://schemas.microsoft.com/office/drawing/2014/main" id="{A6A77350-42C9-6CF2-3FD1-F79019C538D7}"/>
              </a:ext>
            </a:extLst>
          </p:cNvPr>
          <p:cNvSpPr>
            <a:spLocks noGrp="1"/>
          </p:cNvSpPr>
          <p:nvPr>
            <p:ph type="ftr" sz="quarter" idx="4"/>
          </p:nvPr>
        </p:nvSpPr>
        <p:spPr/>
        <p:txBody>
          <a:bodyPr/>
          <a:lstStyle/>
          <a:p>
            <a:pPr>
              <a:defRPr/>
            </a:pPr>
            <a:r>
              <a:rPr lang="en-US"/>
              <a:t>Drew Forrest</a:t>
            </a:r>
          </a:p>
        </p:txBody>
      </p:sp>
      <p:sp>
        <p:nvSpPr>
          <p:cNvPr id="4" name="Header Placeholder 3">
            <a:extLst>
              <a:ext uri="{FF2B5EF4-FFF2-40B4-BE49-F238E27FC236}">
                <a16:creationId xmlns:a16="http://schemas.microsoft.com/office/drawing/2014/main" id="{20808A7F-77C9-90B2-EEA2-44FF4315A03F}"/>
              </a:ext>
            </a:extLst>
          </p:cNvPr>
          <p:cNvSpPr>
            <a:spLocks noGrp="1"/>
          </p:cNvSpPr>
          <p:nvPr>
            <p:ph type="hdr" sz="quarter"/>
          </p:nvPr>
        </p:nvSpPr>
        <p:spPr/>
        <p:txBody>
          <a:bodyPr/>
          <a:lstStyle/>
          <a:p>
            <a:pPr>
              <a:defRPr/>
            </a:pPr>
            <a:r>
              <a:rPr lang="en-US"/>
              <a:t>Spring 2023 Gospel Meeting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It is NOT Because…</a:t>
            </a:r>
          </a:p>
          <a:p>
            <a:pPr eaLnBrk="1" hangingPunct="1">
              <a:spcBef>
                <a:spcPct val="0"/>
              </a:spcBef>
            </a:pPr>
            <a:r>
              <a:rPr lang="en-US" dirty="0"/>
              <a:t>(2) We have too many workers</a:t>
            </a:r>
            <a:r>
              <a:rPr lang="en-US" b="1" dirty="0"/>
              <a:t> (John 4:35)</a:t>
            </a:r>
            <a:r>
              <a:rPr lang="en-US" dirty="0"/>
              <a:t>. </a:t>
            </a:r>
          </a:p>
          <a:p>
            <a:pPr marL="759584" lvl="1" indent="-292148" eaLnBrk="1" hangingPunct="1">
              <a:spcBef>
                <a:spcPct val="0"/>
              </a:spcBef>
              <a:buFontTx/>
              <a:buChar char="•"/>
            </a:pPr>
            <a:r>
              <a:rPr lang="en-US" dirty="0"/>
              <a:t>There is always plenty of work. </a:t>
            </a:r>
          </a:p>
          <a:p>
            <a:pPr marL="759584" lvl="1" indent="-292148" eaLnBrk="1" hangingPunct="1">
              <a:spcBef>
                <a:spcPct val="0"/>
              </a:spcBef>
              <a:buFontTx/>
              <a:buChar char="•"/>
            </a:pPr>
            <a:r>
              <a:rPr lang="en-US" dirty="0"/>
              <a:t>Do you often notice that the same people—the same handful—are always involved? Why? </a:t>
            </a:r>
          </a:p>
          <a:p>
            <a:pPr marL="759584" lvl="1" indent="-292148" eaLnBrk="1" hangingPunct="1">
              <a:spcBef>
                <a:spcPct val="0"/>
              </a:spcBef>
              <a:buFontTx/>
              <a:buChar char="•"/>
            </a:pPr>
            <a:r>
              <a:rPr lang="en-US" dirty="0"/>
              <a:t>When things go wrong, we complain about the elders, the preachers, etc. </a:t>
            </a:r>
          </a:p>
          <a:p>
            <a:pPr marL="759584" lvl="1" indent="-292148" eaLnBrk="1" hangingPunct="1">
              <a:spcBef>
                <a:spcPct val="0"/>
              </a:spcBef>
              <a:buFontTx/>
              <a:buChar char="•"/>
            </a:pPr>
            <a:r>
              <a:rPr lang="en-US" dirty="0"/>
              <a:t>But here is the real question—WHAT ARE YOU DOING ABOUT THE PROBLEM? </a:t>
            </a:r>
          </a:p>
          <a:p>
            <a:pPr marL="759584" lvl="1" indent="-292148" eaLnBrk="1" hangingPunct="1">
              <a:spcBef>
                <a:spcPct val="0"/>
              </a:spcBef>
              <a:buFontTx/>
              <a:buChar char="•"/>
            </a:pPr>
            <a:r>
              <a:rPr lang="en-US" dirty="0"/>
              <a:t>If we’re not growing as we should, no one would deny the need to improve. Are you as involved as you ought to be?</a:t>
            </a:r>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A808D7-C095-4161-9304-F861C97F948B}" type="slidenum">
              <a:rPr lang="en-US" smtClean="0"/>
              <a:pPr fontAlgn="base">
                <a:spcBef>
                  <a:spcPct val="0"/>
                </a:spcBef>
                <a:spcAft>
                  <a:spcPct val="0"/>
                </a:spcAft>
                <a:defRPr/>
              </a:pPr>
              <a:t>8</a:t>
            </a:fld>
            <a:endParaRPr lang="en-US"/>
          </a:p>
        </p:txBody>
      </p:sp>
      <p:sp>
        <p:nvSpPr>
          <p:cNvPr id="2" name="Date Placeholder 1">
            <a:extLst>
              <a:ext uri="{FF2B5EF4-FFF2-40B4-BE49-F238E27FC236}">
                <a16:creationId xmlns:a16="http://schemas.microsoft.com/office/drawing/2014/main" id="{BB8756F4-296C-2990-4B41-7637763EE347}"/>
              </a:ext>
            </a:extLst>
          </p:cNvPr>
          <p:cNvSpPr>
            <a:spLocks noGrp="1"/>
          </p:cNvSpPr>
          <p:nvPr>
            <p:ph type="dt" idx="1"/>
          </p:nvPr>
        </p:nvSpPr>
        <p:spPr/>
        <p:txBody>
          <a:bodyPr/>
          <a:lstStyle/>
          <a:p>
            <a:pPr>
              <a:defRPr/>
            </a:pPr>
            <a:r>
              <a:rPr lang="en-US"/>
              <a:t>4/28/2023 pm</a:t>
            </a:r>
            <a:endParaRPr lang="en-US" dirty="0"/>
          </a:p>
        </p:txBody>
      </p:sp>
      <p:sp>
        <p:nvSpPr>
          <p:cNvPr id="3" name="Footer Placeholder 2">
            <a:extLst>
              <a:ext uri="{FF2B5EF4-FFF2-40B4-BE49-F238E27FC236}">
                <a16:creationId xmlns:a16="http://schemas.microsoft.com/office/drawing/2014/main" id="{CE9085FA-2082-57A6-03EC-8D6543B74F6E}"/>
              </a:ext>
            </a:extLst>
          </p:cNvPr>
          <p:cNvSpPr>
            <a:spLocks noGrp="1"/>
          </p:cNvSpPr>
          <p:nvPr>
            <p:ph type="ftr" sz="quarter" idx="4"/>
          </p:nvPr>
        </p:nvSpPr>
        <p:spPr/>
        <p:txBody>
          <a:bodyPr/>
          <a:lstStyle/>
          <a:p>
            <a:pPr>
              <a:defRPr/>
            </a:pPr>
            <a:r>
              <a:rPr lang="en-US"/>
              <a:t>Drew Forrest</a:t>
            </a:r>
          </a:p>
        </p:txBody>
      </p:sp>
      <p:sp>
        <p:nvSpPr>
          <p:cNvPr id="4" name="Header Placeholder 3">
            <a:extLst>
              <a:ext uri="{FF2B5EF4-FFF2-40B4-BE49-F238E27FC236}">
                <a16:creationId xmlns:a16="http://schemas.microsoft.com/office/drawing/2014/main" id="{49BE0B5C-EAAF-A96F-3B47-5EEF127383C2}"/>
              </a:ext>
            </a:extLst>
          </p:cNvPr>
          <p:cNvSpPr>
            <a:spLocks noGrp="1"/>
          </p:cNvSpPr>
          <p:nvPr>
            <p:ph type="hdr" sz="quarter"/>
          </p:nvPr>
        </p:nvSpPr>
        <p:spPr/>
        <p:txBody>
          <a:bodyPr/>
          <a:lstStyle/>
          <a:p>
            <a:pPr>
              <a:defRPr/>
            </a:pPr>
            <a:r>
              <a:rPr lang="en-US"/>
              <a:t>Spring 2023 Gospel Meeting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It is NOT Because…</a:t>
            </a:r>
          </a:p>
          <a:p>
            <a:pPr eaLnBrk="1" hangingPunct="1">
              <a:spcBef>
                <a:spcPct val="0"/>
              </a:spcBef>
            </a:pPr>
            <a:r>
              <a:rPr lang="en-US" dirty="0"/>
              <a:t>(2) We have too many workers (</a:t>
            </a:r>
            <a:r>
              <a:rPr lang="en-US" b="1" dirty="0"/>
              <a:t>John 4:35)</a:t>
            </a:r>
            <a:r>
              <a:rPr lang="en-US" dirty="0"/>
              <a:t>. </a:t>
            </a:r>
          </a:p>
          <a:p>
            <a:pPr marL="759584" lvl="1" indent="-292148" eaLnBrk="1" hangingPunct="1">
              <a:spcBef>
                <a:spcPct val="0"/>
              </a:spcBef>
              <a:buFontTx/>
              <a:buChar char="•"/>
            </a:pPr>
            <a:r>
              <a:rPr lang="en-US" dirty="0"/>
              <a:t>Elders must keep people involved and productive. </a:t>
            </a:r>
          </a:p>
          <a:p>
            <a:pPr marL="759584" lvl="1" indent="-292148" eaLnBrk="1" hangingPunct="1">
              <a:spcBef>
                <a:spcPct val="0"/>
              </a:spcBef>
              <a:buFontTx/>
              <a:buChar char="•"/>
            </a:pPr>
            <a:r>
              <a:rPr lang="en-US" dirty="0"/>
              <a:t>If people have the ability and desire—allow them to participate. </a:t>
            </a:r>
          </a:p>
          <a:p>
            <a:pPr marL="759584" lvl="1" indent="-292148" eaLnBrk="1" hangingPunct="1">
              <a:spcBef>
                <a:spcPct val="0"/>
              </a:spcBef>
              <a:buFontTx/>
              <a:buChar char="•"/>
            </a:pPr>
            <a:r>
              <a:rPr lang="en-US" dirty="0"/>
              <a:t>The congregation must be patient during the </a:t>
            </a:r>
            <a:r>
              <a:rPr lang="en-US" b="1" dirty="0"/>
              <a:t>learning process</a:t>
            </a:r>
            <a:r>
              <a:rPr lang="en-US" dirty="0"/>
              <a:t> (Matt.9:37,38). We can never have too many personal workers.</a:t>
            </a:r>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4527D0-7336-4BF2-9FB0-2653CE06C4B5}" type="slidenum">
              <a:rPr lang="en-US" smtClean="0"/>
              <a:pPr fontAlgn="base">
                <a:spcBef>
                  <a:spcPct val="0"/>
                </a:spcBef>
                <a:spcAft>
                  <a:spcPct val="0"/>
                </a:spcAft>
                <a:defRPr/>
              </a:pPr>
              <a:t>9</a:t>
            </a:fld>
            <a:endParaRPr lang="en-US"/>
          </a:p>
        </p:txBody>
      </p:sp>
      <p:sp>
        <p:nvSpPr>
          <p:cNvPr id="2" name="Date Placeholder 1">
            <a:extLst>
              <a:ext uri="{FF2B5EF4-FFF2-40B4-BE49-F238E27FC236}">
                <a16:creationId xmlns:a16="http://schemas.microsoft.com/office/drawing/2014/main" id="{E4B39E0C-FE9A-97A8-0BE7-57B6BD561511}"/>
              </a:ext>
            </a:extLst>
          </p:cNvPr>
          <p:cNvSpPr>
            <a:spLocks noGrp="1"/>
          </p:cNvSpPr>
          <p:nvPr>
            <p:ph type="dt" idx="1"/>
          </p:nvPr>
        </p:nvSpPr>
        <p:spPr/>
        <p:txBody>
          <a:bodyPr/>
          <a:lstStyle/>
          <a:p>
            <a:pPr>
              <a:defRPr/>
            </a:pPr>
            <a:r>
              <a:rPr lang="en-US"/>
              <a:t>4/28/2023 pm</a:t>
            </a:r>
            <a:endParaRPr lang="en-US" dirty="0"/>
          </a:p>
        </p:txBody>
      </p:sp>
      <p:sp>
        <p:nvSpPr>
          <p:cNvPr id="3" name="Footer Placeholder 2">
            <a:extLst>
              <a:ext uri="{FF2B5EF4-FFF2-40B4-BE49-F238E27FC236}">
                <a16:creationId xmlns:a16="http://schemas.microsoft.com/office/drawing/2014/main" id="{F052967F-58BC-3998-6DFF-00D6C5A983E0}"/>
              </a:ext>
            </a:extLst>
          </p:cNvPr>
          <p:cNvSpPr>
            <a:spLocks noGrp="1"/>
          </p:cNvSpPr>
          <p:nvPr>
            <p:ph type="ftr" sz="quarter" idx="4"/>
          </p:nvPr>
        </p:nvSpPr>
        <p:spPr/>
        <p:txBody>
          <a:bodyPr/>
          <a:lstStyle/>
          <a:p>
            <a:pPr>
              <a:defRPr/>
            </a:pPr>
            <a:r>
              <a:rPr lang="en-US"/>
              <a:t>Drew Forrest</a:t>
            </a:r>
          </a:p>
        </p:txBody>
      </p:sp>
      <p:sp>
        <p:nvSpPr>
          <p:cNvPr id="4" name="Header Placeholder 3">
            <a:extLst>
              <a:ext uri="{FF2B5EF4-FFF2-40B4-BE49-F238E27FC236}">
                <a16:creationId xmlns:a16="http://schemas.microsoft.com/office/drawing/2014/main" id="{2EE7B91A-ED6E-0515-350E-E7D1C0B05347}"/>
              </a:ext>
            </a:extLst>
          </p:cNvPr>
          <p:cNvSpPr>
            <a:spLocks noGrp="1"/>
          </p:cNvSpPr>
          <p:nvPr>
            <p:ph type="hdr" sz="quarter"/>
          </p:nvPr>
        </p:nvSpPr>
        <p:spPr/>
        <p:txBody>
          <a:bodyPr/>
          <a:lstStyle/>
          <a:p>
            <a:pPr>
              <a:defRPr/>
            </a:pPr>
            <a:r>
              <a:rPr lang="en-US"/>
              <a:t>Spring 2023 Gospel Meeting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B2B5574-FF2E-4CA2-A5E8-736E4D6E6E14}" type="datetimeFigureOut">
              <a:rPr lang="en-US"/>
              <a:pPr>
                <a:defRPr/>
              </a:pPr>
              <a:t>4/28/2023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C6535A-4A2E-4DD0-B1AA-CD907784330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87BEFA4-BBBB-4112-9E9E-FEFD79A02C27}" type="datetimeFigureOut">
              <a:rPr lang="en-US"/>
              <a:pPr>
                <a:defRPr/>
              </a:pPr>
              <a:t>4/28/2023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D7681C-76C4-4A86-877C-561FAFC5FD4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2BC5860-20E2-4DBB-9262-17FF4B3129E9}" type="datetimeFigureOut">
              <a:rPr lang="en-US"/>
              <a:pPr>
                <a:defRPr/>
              </a:pPr>
              <a:t>4/28/2023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EE5693-6B1B-487B-A387-0B6571E52AE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2445E57-4056-4B03-854C-9C5DBC656A69}" type="datetimeFigureOut">
              <a:rPr lang="en-US"/>
              <a:pPr>
                <a:defRPr/>
              </a:pPr>
              <a:t>4/28/2023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0023AE-AB48-494A-9C58-CD34AFC2B71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3CC266E-6296-4577-830E-5A9156B11F61}" type="datetimeFigureOut">
              <a:rPr lang="en-US"/>
              <a:pPr>
                <a:defRPr/>
              </a:pPr>
              <a:t>4/28/2023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4A5DBF-F7F0-4075-A3B3-A64A4150C0A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2B61619-BC5A-4AEC-AAA9-652781DA9757}" type="datetimeFigureOut">
              <a:rPr lang="en-US"/>
              <a:pPr>
                <a:defRPr/>
              </a:pPr>
              <a:t>4/28/2023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92FF1AC-A8BB-4C46-A997-A6FD7F5A9DD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F3FBB25-00F0-42C2-8681-A0F4B1F38178}" type="datetimeFigureOut">
              <a:rPr lang="en-US"/>
              <a:pPr>
                <a:defRPr/>
              </a:pPr>
              <a:t>4/28/2023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7A278FB-998B-4AD3-820D-D94CD13534A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340BF32-AF08-4C87-9A38-6B63AF0D1579}" type="datetimeFigureOut">
              <a:rPr lang="en-US"/>
              <a:pPr>
                <a:defRPr/>
              </a:pPr>
              <a:t>4/28/2023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7E8DAC6-7D17-4659-BFFF-FB9967C822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167BF42-77FC-44B7-9A08-AE83E38AF98F}" type="datetimeFigureOut">
              <a:rPr lang="en-US"/>
              <a:pPr>
                <a:defRPr/>
              </a:pPr>
              <a:t>4/28/2023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0DA7FF2-424A-492A-9E08-3F3D18F0928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B8EE68D-FA0D-4D98-AB6E-30AF4E243F1F}" type="datetimeFigureOut">
              <a:rPr lang="en-US"/>
              <a:pPr>
                <a:defRPr/>
              </a:pPr>
              <a:t>4/28/2023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DD0AF76-D95B-4797-B04D-157E3FCA66B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4029775-217D-454B-8188-EA5ED8E14998}" type="datetimeFigureOut">
              <a:rPr lang="en-US"/>
              <a:pPr>
                <a:defRPr/>
              </a:pPr>
              <a:t>4/28/2023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EC549E-8CFA-46A6-8673-F1BA0D74F5D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1232105-7166-4323-85D6-1D3A1DBEACDC}" type="datetimeFigureOut">
              <a:rPr lang="en-US"/>
              <a:pPr>
                <a:defRPr/>
              </a:pPr>
              <a:t>4/28/2023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AFAB62E-F6E1-488A-962A-3AE53B8F0E5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457200" y="843171"/>
            <a:ext cx="5562600" cy="2123658"/>
          </a:xfrm>
        </p:spPr>
        <p:txBody>
          <a:bodyPr>
            <a:spAutoFit/>
          </a:bodyPr>
          <a:lstStyle/>
          <a:p>
            <a:pPr eaLnBrk="1" hangingPunct="1"/>
            <a:r>
              <a:rPr lang="en-US" b="1" dirty="0">
                <a:solidFill>
                  <a:srgbClr val="FFFFCC"/>
                </a:solidFill>
                <a:latin typeface="Arial" charset="0"/>
              </a:rPr>
              <a:t>“Woe to Those Who Are at </a:t>
            </a:r>
            <a:br>
              <a:rPr lang="en-US" b="1" dirty="0">
                <a:solidFill>
                  <a:srgbClr val="FFFFCC"/>
                </a:solidFill>
                <a:latin typeface="Arial" charset="0"/>
              </a:rPr>
            </a:br>
            <a:r>
              <a:rPr lang="en-US" b="1" dirty="0">
                <a:solidFill>
                  <a:srgbClr val="FFFFCC"/>
                </a:solidFill>
                <a:latin typeface="Arial" charset="0"/>
              </a:rPr>
              <a:t>Ease in Zion”</a:t>
            </a:r>
          </a:p>
        </p:txBody>
      </p:sp>
      <p:sp>
        <p:nvSpPr>
          <p:cNvPr id="2051" name="Subtitle 2"/>
          <p:cNvSpPr>
            <a:spLocks noGrp="1"/>
          </p:cNvSpPr>
          <p:nvPr>
            <p:ph type="subTitle" idx="1"/>
          </p:nvPr>
        </p:nvSpPr>
        <p:spPr>
          <a:xfrm>
            <a:off x="990600" y="3505200"/>
            <a:ext cx="7239000" cy="2971800"/>
          </a:xfrm>
        </p:spPr>
        <p:txBody>
          <a:bodyPr>
            <a:spAutoFit/>
          </a:bodyPr>
          <a:lstStyle/>
          <a:p>
            <a:pPr eaLnBrk="1" hangingPunct="1"/>
            <a:r>
              <a:rPr lang="en-US" sz="3600" b="1" i="1" dirty="0">
                <a:solidFill>
                  <a:srgbClr val="FFFFCC"/>
                </a:solidFill>
                <a:latin typeface="Arial" charset="0"/>
              </a:rPr>
              <a:t>“Woe to you who are at ease in Zion, and trust in Mount Samaria, notable persons in the chief nation, to whom the house of Israel comes!”</a:t>
            </a:r>
            <a:r>
              <a:rPr lang="en-US" sz="3600" b="1" dirty="0">
                <a:solidFill>
                  <a:srgbClr val="FFFFCC"/>
                </a:solidFill>
                <a:latin typeface="Arial" charset="0"/>
              </a:rPr>
              <a:t> {Amos 6:1}</a:t>
            </a:r>
          </a:p>
        </p:txBody>
      </p:sp>
      <p:pic>
        <p:nvPicPr>
          <p:cNvPr id="2055" name="Picture 7"/>
          <p:cNvPicPr>
            <a:picLocks noChangeAspect="1" noChangeArrowheads="1"/>
          </p:cNvPicPr>
          <p:nvPr/>
        </p:nvPicPr>
        <p:blipFill>
          <a:blip r:embed="rId3" cstate="print"/>
          <a:srcRect/>
          <a:stretch>
            <a:fillRect/>
          </a:stretch>
        </p:blipFill>
        <p:spPr bwMode="auto">
          <a:xfrm>
            <a:off x="6096000" y="914400"/>
            <a:ext cx="2743200" cy="1520825"/>
          </a:xfrm>
          <a:prstGeom prst="rect">
            <a:avLst/>
          </a:prstGeom>
          <a:noFill/>
          <a:ln w="9525">
            <a:noFill/>
            <a:miter lim="800000"/>
            <a:headEnd/>
            <a:tailEnd/>
          </a:ln>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childTnLst>
                                </p:cTn>
                              </p:par>
                              <p:par>
                                <p:cTn id="9" presetID="9" presetClass="entr" presetSubtype="0" fill="hold" nodeType="withEffect">
                                  <p:stCondLst>
                                    <p:cond delay="0"/>
                                  </p:stCondLst>
                                  <p:childTnLst>
                                    <p:set>
                                      <p:cBhvr>
                                        <p:cTn id="10" dur="1" fill="hold">
                                          <p:stCondLst>
                                            <p:cond delay="0"/>
                                          </p:stCondLst>
                                        </p:cTn>
                                        <p:tgtEl>
                                          <p:spTgt spid="2055"/>
                                        </p:tgtEl>
                                        <p:attrNameLst>
                                          <p:attrName>style.visibility</p:attrName>
                                        </p:attrNameLst>
                                      </p:cBhvr>
                                      <p:to>
                                        <p:strVal val="visible"/>
                                      </p:to>
                                    </p:set>
                                    <p:animEffect transition="in" filter="dissolve">
                                      <p:cBhvr>
                                        <p:cTn id="11" dur="500"/>
                                        <p:tgtEl>
                                          <p:spTgt spid="2055"/>
                                        </p:tgtEl>
                                      </p:cBhvr>
                                    </p:animEffect>
                                  </p:childTnLst>
                                </p:cTn>
                              </p:par>
                              <p:par>
                                <p:cTn id="12" presetID="23" presetClass="entr" presetSubtype="16" fill="hold" grpId="0" nodeType="withEffect">
                                  <p:stCondLst>
                                    <p:cond delay="0"/>
                                  </p:stCondLst>
                                  <p:childTnLst>
                                    <p:set>
                                      <p:cBhvr>
                                        <p:cTn id="13" dur="1" fill="hold">
                                          <p:stCondLst>
                                            <p:cond delay="0"/>
                                          </p:stCondLst>
                                        </p:cTn>
                                        <p:tgtEl>
                                          <p:spTgt spid="2051">
                                            <p:txEl>
                                              <p:pRg st="0" end="0"/>
                                            </p:txEl>
                                          </p:spTgt>
                                        </p:tgtEl>
                                        <p:attrNameLst>
                                          <p:attrName>style.visibility</p:attrName>
                                        </p:attrNameLst>
                                      </p:cBhvr>
                                      <p:to>
                                        <p:strVal val="visible"/>
                                      </p:to>
                                    </p:set>
                                    <p:anim calcmode="lin" valueType="num">
                                      <p:cBhvr>
                                        <p:cTn id="14"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05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21292"/>
          </a:xfrm>
          <a:solidFill>
            <a:srgbClr val="000000">
              <a:alpha val="59999"/>
            </a:srgbClr>
          </a:solidFill>
          <a:ln>
            <a:solidFill>
              <a:srgbClr val="FFFFCC"/>
            </a:solidFill>
          </a:ln>
        </p:spPr>
        <p:txBody>
          <a:bodyPr>
            <a:spAutoFit/>
          </a:bodyPr>
          <a:lstStyle/>
          <a:p>
            <a:pPr marL="514350" indent="-514350" eaLnBrk="1" hangingPunct="1">
              <a:buFont typeface="Arial" charset="0"/>
              <a:buAutoNum type="arabicPeriod" startAt="3"/>
            </a:pPr>
            <a:r>
              <a:rPr lang="en-US" b="1" dirty="0">
                <a:solidFill>
                  <a:srgbClr val="FFCC00"/>
                </a:solidFill>
                <a:latin typeface="Arial Narrow" pitchFamily="34" charset="0"/>
              </a:rPr>
              <a:t>We have plenty of time.</a:t>
            </a:r>
          </a:p>
          <a:p>
            <a:pPr marL="1028700" lvl="1" indent="-400050" eaLnBrk="1" hangingPunct="1"/>
            <a:r>
              <a:rPr lang="en-US" b="1" dirty="0">
                <a:solidFill>
                  <a:srgbClr val="FFFFCC"/>
                </a:solidFill>
                <a:latin typeface="Arial Narrow" pitchFamily="34" charset="0"/>
              </a:rPr>
              <a:t>We are living on borrowed time – we don’t know how much we have left.</a:t>
            </a:r>
          </a:p>
          <a:p>
            <a:pPr marL="1028700" lvl="1" indent="-400050" eaLnBrk="1" hangingPunct="1">
              <a:buNone/>
            </a:pPr>
            <a:r>
              <a:rPr lang="en-US" b="1" i="1" dirty="0">
                <a:solidFill>
                  <a:srgbClr val="FFCC00"/>
                </a:solidFill>
                <a:latin typeface="Arial Narrow" pitchFamily="34" charset="0"/>
              </a:rPr>
              <a:t>“I must work the works of Him who sent Me while it is day; the night is coming when no one can work.”</a:t>
            </a:r>
            <a:r>
              <a:rPr lang="en-US" b="1" dirty="0">
                <a:solidFill>
                  <a:srgbClr val="FFCC00"/>
                </a:solidFill>
                <a:latin typeface="Arial Narrow" pitchFamily="34" charset="0"/>
              </a:rPr>
              <a:t> {John 9:4}</a:t>
            </a:r>
          </a:p>
          <a:p>
            <a:pPr marL="1028700" lvl="1" indent="-400050" eaLnBrk="1" hangingPunct="1">
              <a:buNone/>
            </a:pPr>
            <a:r>
              <a:rPr lang="en-US" b="1" i="1" dirty="0">
                <a:solidFill>
                  <a:srgbClr val="FFCC00"/>
                </a:solidFill>
                <a:latin typeface="Arial Narrow" pitchFamily="34" charset="0"/>
              </a:rPr>
              <a:t>“The Lord is not slack concerning His promise, as some count slackness, but is longsuffering toward us, not willing that any should perish but that all should come to repentance.”</a:t>
            </a:r>
            <a:r>
              <a:rPr lang="en-US" b="1" dirty="0">
                <a:solidFill>
                  <a:srgbClr val="FFCC00"/>
                </a:solidFill>
                <a:latin typeface="Arial Narrow" pitchFamily="34" charset="0"/>
              </a:rPr>
              <a:t> {2 Peter 3:9}</a:t>
            </a:r>
          </a:p>
        </p:txBody>
      </p:sp>
      <p:sp>
        <p:nvSpPr>
          <p:cNvPr id="11267" name="Title 1"/>
          <p:cNvSpPr>
            <a:spLocks/>
          </p:cNvSpPr>
          <p:nvPr/>
        </p:nvSpPr>
        <p:spPr bwMode="auto">
          <a:xfrm>
            <a:off x="457200" y="491579"/>
            <a:ext cx="8229600" cy="769441"/>
          </a:xfrm>
          <a:prstGeom prst="rect">
            <a:avLst/>
          </a:prstGeom>
          <a:noFill/>
          <a:ln w="38100">
            <a:noFill/>
            <a:miter lim="800000"/>
            <a:headEnd/>
            <a:tailEnd/>
          </a:ln>
        </p:spPr>
        <p:txBody>
          <a:bodyPr anchor="ctr">
            <a:spAutoFit/>
          </a:bodyPr>
          <a:lstStyle/>
          <a:p>
            <a:pPr algn="ctr"/>
            <a:r>
              <a:rPr lang="en-US" sz="4400" b="1" u="sng" dirty="0">
                <a:solidFill>
                  <a:srgbClr val="FFFFCC"/>
                </a:solidFill>
              </a:rPr>
              <a:t>It Is Not Because</a:t>
            </a:r>
            <a:r>
              <a:rPr lang="en-US" sz="4400" b="1" i="1" u="sng" dirty="0">
                <a:solidFill>
                  <a:srgbClr val="FFFFCC"/>
                </a:solidFill>
              </a:rPr>
              <a:t> </a:t>
            </a:r>
            <a:r>
              <a:rPr lang="en-US" sz="4400" b="1" dirty="0">
                <a:solidFill>
                  <a:srgbClr val="FFFFCC"/>
                </a:solidFill>
              </a:rPr>
              <a:t>…</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3945696"/>
          </a:xfrm>
          <a:solidFill>
            <a:srgbClr val="000000">
              <a:alpha val="59999"/>
            </a:srgbClr>
          </a:solidFill>
          <a:ln>
            <a:solidFill>
              <a:schemeClr val="bg1"/>
            </a:solidFill>
          </a:ln>
        </p:spPr>
        <p:txBody>
          <a:bodyPr>
            <a:spAutoFit/>
          </a:bodyPr>
          <a:lstStyle/>
          <a:p>
            <a:pPr marL="457200" indent="-457200" eaLnBrk="1" hangingPunct="1">
              <a:buFont typeface="Arial" charset="0"/>
              <a:buAutoNum type="arabicPeriod" startAt="4"/>
            </a:pPr>
            <a:r>
              <a:rPr lang="en-US" b="1" dirty="0">
                <a:solidFill>
                  <a:srgbClr val="FFCC00"/>
                </a:solidFill>
                <a:latin typeface="Arial" charset="0"/>
              </a:rPr>
              <a:t>There is no reward.</a:t>
            </a:r>
          </a:p>
          <a:p>
            <a:pPr marL="1085850" lvl="1" indent="-457200" eaLnBrk="1" hangingPunct="1"/>
            <a:r>
              <a:rPr lang="en-US" b="1" dirty="0">
                <a:solidFill>
                  <a:srgbClr val="FFFFCC"/>
                </a:solidFill>
                <a:latin typeface="Arial" charset="0"/>
              </a:rPr>
              <a:t>Our rewards for service are many.</a:t>
            </a:r>
          </a:p>
          <a:p>
            <a:pPr marL="1085850" lvl="1" indent="-457200" eaLnBrk="1" hangingPunct="1"/>
            <a:r>
              <a:rPr lang="en-US" b="1" dirty="0">
                <a:solidFill>
                  <a:srgbClr val="FFFFCC"/>
                </a:solidFill>
                <a:latin typeface="Arial" charset="0"/>
              </a:rPr>
              <a:t>There is reward in seeing souls obey and others being strengthened.</a:t>
            </a:r>
          </a:p>
          <a:p>
            <a:pPr marL="1085850" lvl="1" indent="-457200" eaLnBrk="1" hangingPunct="1"/>
            <a:r>
              <a:rPr lang="en-US" b="1" dirty="0">
                <a:solidFill>
                  <a:srgbClr val="FFFFCC"/>
                </a:solidFill>
                <a:latin typeface="Arial" charset="0"/>
              </a:rPr>
              <a:t>Our brethren will lift us up and join hands with us in this great work.</a:t>
            </a:r>
          </a:p>
          <a:p>
            <a:pPr marL="1085850" lvl="1" indent="-457200" eaLnBrk="1" hangingPunct="1"/>
            <a:r>
              <a:rPr lang="en-US" b="1" dirty="0">
                <a:solidFill>
                  <a:srgbClr val="FFFFCC"/>
                </a:solidFill>
                <a:latin typeface="Arial" charset="0"/>
              </a:rPr>
              <a:t>All we do as Christians will be remembered, and God is taking note.</a:t>
            </a:r>
          </a:p>
        </p:txBody>
      </p:sp>
      <p:sp>
        <p:nvSpPr>
          <p:cNvPr id="12291" name="Title 1"/>
          <p:cNvSpPr>
            <a:spLocks/>
          </p:cNvSpPr>
          <p:nvPr/>
        </p:nvSpPr>
        <p:spPr bwMode="auto">
          <a:xfrm>
            <a:off x="457200" y="491579"/>
            <a:ext cx="8229600" cy="769441"/>
          </a:xfrm>
          <a:prstGeom prst="rect">
            <a:avLst/>
          </a:prstGeom>
          <a:noFill/>
          <a:ln w="38100">
            <a:noFill/>
            <a:miter lim="800000"/>
            <a:headEnd/>
            <a:tailEnd/>
          </a:ln>
        </p:spPr>
        <p:txBody>
          <a:bodyPr anchor="ctr">
            <a:spAutoFit/>
          </a:bodyPr>
          <a:lstStyle/>
          <a:p>
            <a:pPr algn="ctr"/>
            <a:r>
              <a:rPr lang="en-US" sz="4400" b="1" u="sng" dirty="0">
                <a:solidFill>
                  <a:srgbClr val="FFFFCC"/>
                </a:solidFill>
              </a:rPr>
              <a:t>It Is Not Because</a:t>
            </a:r>
            <a:r>
              <a:rPr lang="en-US" sz="4400" b="1" dirty="0">
                <a:solidFill>
                  <a:srgbClr val="FFFFCC"/>
                </a:solidFill>
              </a:rPr>
              <a:t> …</a:t>
            </a: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21292"/>
          </a:xfrm>
          <a:solidFill>
            <a:srgbClr val="000000">
              <a:alpha val="59999"/>
            </a:srgbClr>
          </a:solidFill>
          <a:ln>
            <a:solidFill>
              <a:srgbClr val="FFFFCC"/>
            </a:solidFill>
          </a:ln>
        </p:spPr>
        <p:txBody>
          <a:bodyPr>
            <a:spAutoFit/>
          </a:bodyPr>
          <a:lstStyle/>
          <a:p>
            <a:pPr marL="457200" indent="-457200" eaLnBrk="1" hangingPunct="1">
              <a:buFont typeface="Arial" charset="0"/>
              <a:buAutoNum type="arabicPeriod" startAt="4"/>
            </a:pPr>
            <a:r>
              <a:rPr lang="en-US" b="1" dirty="0">
                <a:solidFill>
                  <a:srgbClr val="FFCC00"/>
                </a:solidFill>
                <a:latin typeface="Arial" charset="0"/>
              </a:rPr>
              <a:t>There is no reward.</a:t>
            </a:r>
          </a:p>
          <a:p>
            <a:pPr marL="1028700" lvl="1" indent="-400050" eaLnBrk="1" hangingPunct="1"/>
            <a:r>
              <a:rPr lang="en-US" b="1" dirty="0">
                <a:solidFill>
                  <a:srgbClr val="FFFFCC"/>
                </a:solidFill>
                <a:latin typeface="Arial" charset="0"/>
              </a:rPr>
              <a:t>If we remain faithful and work till the end, we have a sure reward.</a:t>
            </a:r>
          </a:p>
          <a:p>
            <a:pPr marL="1028700" lvl="1" indent="-400050" eaLnBrk="1" hangingPunct="1">
              <a:buNone/>
            </a:pPr>
            <a:r>
              <a:rPr lang="en-US" b="1" i="1" dirty="0">
                <a:solidFill>
                  <a:srgbClr val="FFCC00"/>
                </a:solidFill>
                <a:latin typeface="Arial" charset="0"/>
              </a:rPr>
              <a:t>“Therefore, my beloved brethren, be steadfast, immovable, always abounding in the work of the Lord, knowing that your labor is not in vain in the Lord.”</a:t>
            </a:r>
            <a:r>
              <a:rPr lang="en-US" b="1" dirty="0">
                <a:solidFill>
                  <a:srgbClr val="FFCC00"/>
                </a:solidFill>
                <a:latin typeface="Arial" charset="0"/>
              </a:rPr>
              <a:t> </a:t>
            </a:r>
            <a:br>
              <a:rPr lang="en-US" b="1" dirty="0">
                <a:solidFill>
                  <a:srgbClr val="FFCC00"/>
                </a:solidFill>
                <a:latin typeface="Arial" charset="0"/>
              </a:rPr>
            </a:br>
            <a:r>
              <a:rPr lang="en-US" b="1" dirty="0">
                <a:solidFill>
                  <a:srgbClr val="FFCC00"/>
                </a:solidFill>
                <a:latin typeface="Arial" charset="0"/>
              </a:rPr>
              <a:t>{1 Corinthians 15:58}</a:t>
            </a:r>
          </a:p>
          <a:p>
            <a:pPr marL="1028700" lvl="1" indent="-400050" eaLnBrk="1" hangingPunct="1">
              <a:buNone/>
            </a:pPr>
            <a:r>
              <a:rPr lang="en-US" b="1" i="1" dirty="0">
                <a:solidFill>
                  <a:srgbClr val="FFCC00"/>
                </a:solidFill>
                <a:latin typeface="Arial" charset="0"/>
              </a:rPr>
              <a:t>“There remains therefore a rest for the people of God.”</a:t>
            </a:r>
            <a:r>
              <a:rPr lang="en-US" b="1" dirty="0">
                <a:solidFill>
                  <a:srgbClr val="FFCC00"/>
                </a:solidFill>
                <a:latin typeface="Arial" charset="0"/>
              </a:rPr>
              <a:t> {Hebrews 4:9}</a:t>
            </a:r>
          </a:p>
        </p:txBody>
      </p:sp>
      <p:sp>
        <p:nvSpPr>
          <p:cNvPr id="13315" name="Title 1"/>
          <p:cNvSpPr>
            <a:spLocks/>
          </p:cNvSpPr>
          <p:nvPr/>
        </p:nvSpPr>
        <p:spPr bwMode="auto">
          <a:xfrm>
            <a:off x="457200" y="304800"/>
            <a:ext cx="8229600" cy="1143000"/>
          </a:xfrm>
          <a:prstGeom prst="rect">
            <a:avLst/>
          </a:prstGeom>
          <a:noFill/>
          <a:ln w="38100">
            <a:noFill/>
            <a:miter lim="800000"/>
            <a:headEnd/>
            <a:tailEnd/>
          </a:ln>
        </p:spPr>
        <p:txBody>
          <a:bodyPr anchor="ctr"/>
          <a:lstStyle/>
          <a:p>
            <a:pPr algn="ctr"/>
            <a:r>
              <a:rPr lang="en-US" sz="4400" b="1" u="sng" dirty="0">
                <a:solidFill>
                  <a:srgbClr val="FFFFCC"/>
                </a:solidFill>
              </a:rPr>
              <a:t>It Is Not Because</a:t>
            </a:r>
            <a:r>
              <a:rPr lang="en-US" sz="4400" b="1" dirty="0">
                <a:solidFill>
                  <a:srgbClr val="FFFFCC"/>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29200"/>
          </a:xfrm>
          <a:solidFill>
            <a:srgbClr val="000000">
              <a:alpha val="59999"/>
            </a:srgbClr>
          </a:solidFill>
          <a:ln>
            <a:solidFill>
              <a:srgbClr val="FFFFCC"/>
            </a:solidFill>
          </a:ln>
        </p:spPr>
        <p:txBody>
          <a:bodyPr>
            <a:spAutoFit/>
          </a:bodyPr>
          <a:lstStyle/>
          <a:p>
            <a:pPr marL="457200" indent="-457200" eaLnBrk="1" hangingPunct="1">
              <a:buFont typeface="Arial" charset="0"/>
              <a:buAutoNum type="arabicPeriod" startAt="4"/>
            </a:pPr>
            <a:r>
              <a:rPr lang="en-US" b="1" dirty="0">
                <a:solidFill>
                  <a:srgbClr val="FFCC00"/>
                </a:solidFill>
                <a:latin typeface="Arial" charset="0"/>
              </a:rPr>
              <a:t>There is no reward.</a:t>
            </a:r>
          </a:p>
          <a:p>
            <a:pPr marL="1028700" lvl="1" indent="-400050" eaLnBrk="1" hangingPunct="1"/>
            <a:r>
              <a:rPr lang="en-US" b="1" dirty="0">
                <a:solidFill>
                  <a:srgbClr val="FFFFCC"/>
                </a:solidFill>
                <a:latin typeface="Arial" charset="0"/>
              </a:rPr>
              <a:t>If we remain faithful and work till the end, we have a sure reward.</a:t>
            </a:r>
          </a:p>
          <a:p>
            <a:pPr marL="1028700" lvl="1" indent="-400050" eaLnBrk="1" hangingPunct="1">
              <a:buNone/>
            </a:pPr>
            <a:r>
              <a:rPr lang="en-US" b="1" i="1" dirty="0">
                <a:solidFill>
                  <a:srgbClr val="FFCC00"/>
                </a:solidFill>
                <a:latin typeface="Arial" charset="0"/>
              </a:rPr>
              <a:t>“Blessed be the God and Father of our Lord Jesus Christ, who according to His abundant mercy has begotten us again to a living hope through the resurrection of Jesus Christ from the dead, 4 to an inheritance incorruptible and undefiled and that does not fade away, reserved in heaven for you”</a:t>
            </a:r>
            <a:r>
              <a:rPr lang="en-US" b="1" dirty="0">
                <a:solidFill>
                  <a:srgbClr val="FFCC00"/>
                </a:solidFill>
                <a:latin typeface="Arial" charset="0"/>
              </a:rPr>
              <a:t> {1 Peter 1:3-4}</a:t>
            </a:r>
          </a:p>
        </p:txBody>
      </p:sp>
      <p:sp>
        <p:nvSpPr>
          <p:cNvPr id="13315" name="Title 1"/>
          <p:cNvSpPr>
            <a:spLocks/>
          </p:cNvSpPr>
          <p:nvPr/>
        </p:nvSpPr>
        <p:spPr bwMode="auto">
          <a:xfrm>
            <a:off x="457200" y="491579"/>
            <a:ext cx="8229600" cy="769441"/>
          </a:xfrm>
          <a:prstGeom prst="rect">
            <a:avLst/>
          </a:prstGeom>
          <a:noFill/>
          <a:ln w="38100">
            <a:noFill/>
            <a:miter lim="800000"/>
            <a:headEnd/>
            <a:tailEnd/>
          </a:ln>
        </p:spPr>
        <p:txBody>
          <a:bodyPr anchor="ctr">
            <a:spAutoFit/>
          </a:bodyPr>
          <a:lstStyle/>
          <a:p>
            <a:pPr algn="ctr"/>
            <a:r>
              <a:rPr lang="en-US" sz="4400" b="1" u="sng" dirty="0">
                <a:solidFill>
                  <a:srgbClr val="FFFFCC"/>
                </a:solidFill>
              </a:rPr>
              <a:t>It Is Not Because</a:t>
            </a:r>
            <a:r>
              <a:rPr lang="en-US" sz="4400" b="1" dirty="0">
                <a:solidFill>
                  <a:srgbClr val="FFFFCC"/>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4521"/>
            <a:ext cx="8229600" cy="5401479"/>
          </a:xfrm>
          <a:solidFill>
            <a:srgbClr val="000000">
              <a:alpha val="59999"/>
            </a:srgbClr>
          </a:solidFill>
          <a:ln>
            <a:solidFill>
              <a:srgbClr val="FFFFCC"/>
            </a:solidFill>
          </a:ln>
        </p:spPr>
        <p:txBody>
          <a:bodyPr>
            <a:spAutoFit/>
          </a:bodyPr>
          <a:lstStyle/>
          <a:p>
            <a:pPr marL="457200" indent="-457200" algn="ctr" eaLnBrk="1" hangingPunct="1">
              <a:buNone/>
            </a:pPr>
            <a:r>
              <a:rPr lang="en-US" sz="11500" b="1" i="1" dirty="0">
                <a:solidFill>
                  <a:srgbClr val="FFCC00"/>
                </a:solidFill>
                <a:latin typeface="Arial" charset="0"/>
              </a:rPr>
              <a:t>Why are so many “at ease”?</a:t>
            </a:r>
            <a:endParaRPr lang="en-US" b="1" i="1" dirty="0">
              <a:solidFill>
                <a:srgbClr val="FFCC00"/>
              </a:solidFill>
              <a:latin typeface="Arial"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14581"/>
            <a:ext cx="8229600" cy="1323439"/>
          </a:xfrm>
        </p:spPr>
        <p:txBody>
          <a:bodyPr>
            <a:spAutoFit/>
          </a:bodyPr>
          <a:lstStyle/>
          <a:p>
            <a:pPr eaLnBrk="1" hangingPunct="1"/>
            <a:r>
              <a:rPr lang="en-US" sz="4000" b="1" dirty="0">
                <a:solidFill>
                  <a:srgbClr val="FFFFCC"/>
                </a:solidFill>
                <a:latin typeface="Arial" charset="0"/>
              </a:rPr>
              <a:t>Some </a:t>
            </a:r>
            <a:r>
              <a:rPr lang="en-US" sz="4000" b="1" u="sng" dirty="0">
                <a:solidFill>
                  <a:srgbClr val="FFFFCC"/>
                </a:solidFill>
                <a:latin typeface="Arial" charset="0"/>
              </a:rPr>
              <a:t>Are</a:t>
            </a:r>
            <a:r>
              <a:rPr lang="en-US" sz="4000" b="1" dirty="0">
                <a:solidFill>
                  <a:srgbClr val="FFFFCC"/>
                </a:solidFill>
                <a:latin typeface="Arial" charset="0"/>
              </a:rPr>
              <a:t> at Ease </a:t>
            </a:r>
            <a:br>
              <a:rPr lang="en-US" sz="4000" b="1" u="sng" dirty="0">
                <a:solidFill>
                  <a:srgbClr val="FFFFCC"/>
                </a:solidFill>
                <a:latin typeface="Arial" charset="0"/>
              </a:rPr>
            </a:br>
            <a:r>
              <a:rPr lang="en-US" sz="4000" b="1" dirty="0">
                <a:solidFill>
                  <a:srgbClr val="FFFFCC"/>
                </a:solidFill>
                <a:latin typeface="Arial" charset="0"/>
              </a:rPr>
              <a:t>Because of …</a:t>
            </a:r>
          </a:p>
        </p:txBody>
      </p:sp>
      <p:sp>
        <p:nvSpPr>
          <p:cNvPr id="3" name="Content Placeholder 2"/>
          <p:cNvSpPr>
            <a:spLocks noGrp="1"/>
          </p:cNvSpPr>
          <p:nvPr>
            <p:ph idx="1"/>
          </p:nvPr>
        </p:nvSpPr>
        <p:spPr>
          <a:xfrm>
            <a:off x="457200" y="1790748"/>
            <a:ext cx="8229600" cy="3619452"/>
          </a:xfrm>
          <a:solidFill>
            <a:srgbClr val="000000">
              <a:alpha val="59999"/>
            </a:srgbClr>
          </a:solidFill>
          <a:ln>
            <a:solidFill>
              <a:srgbClr val="FFFFCC"/>
            </a:solidFill>
          </a:ln>
        </p:spPr>
        <p:txBody>
          <a:bodyPr>
            <a:spAutoFit/>
          </a:bodyPr>
          <a:lstStyle/>
          <a:p>
            <a:pPr marL="681038" indent="-609600" eaLnBrk="1" hangingPunct="1">
              <a:spcBef>
                <a:spcPct val="30000"/>
              </a:spcBef>
              <a:buFont typeface="Arial" charset="0"/>
              <a:buAutoNum type="arabicPeriod"/>
            </a:pPr>
            <a:r>
              <a:rPr lang="en-US" b="1" u="sng" dirty="0">
                <a:solidFill>
                  <a:srgbClr val="FFCC00"/>
                </a:solidFill>
                <a:latin typeface="Arial" charset="0"/>
              </a:rPr>
              <a:t>Worldliness</a:t>
            </a:r>
            <a:r>
              <a:rPr lang="en-US" b="1" dirty="0">
                <a:solidFill>
                  <a:srgbClr val="FFCC00"/>
                </a:solidFill>
                <a:latin typeface="Arial" charset="0"/>
              </a:rPr>
              <a:t> </a:t>
            </a:r>
            <a:r>
              <a:rPr lang="en-US" b="1" dirty="0">
                <a:solidFill>
                  <a:srgbClr val="FFFFCC"/>
                </a:solidFill>
                <a:latin typeface="Arial" charset="0"/>
              </a:rPr>
              <a:t>– not willing to give up their sinful ways.</a:t>
            </a:r>
          </a:p>
          <a:p>
            <a:pPr marL="1328738" lvl="1" indent="-533400" eaLnBrk="1" hangingPunct="1">
              <a:spcBef>
                <a:spcPct val="30000"/>
              </a:spcBef>
            </a:pPr>
            <a:r>
              <a:rPr lang="en-US" b="1" dirty="0">
                <a:solidFill>
                  <a:srgbClr val="FFFFCC"/>
                </a:solidFill>
                <a:latin typeface="Arial" charset="0"/>
              </a:rPr>
              <a:t>Very true in Amos’ day. They were returning to their past idolatry.</a:t>
            </a:r>
          </a:p>
          <a:p>
            <a:pPr marL="1328738" lvl="1" indent="-533400" eaLnBrk="1" hangingPunct="1">
              <a:spcBef>
                <a:spcPct val="30000"/>
              </a:spcBef>
            </a:pPr>
            <a:r>
              <a:rPr lang="en-US" b="1" dirty="0">
                <a:solidFill>
                  <a:srgbClr val="FFFFCC"/>
                </a:solidFill>
                <a:latin typeface="Arial" charset="0"/>
              </a:rPr>
              <a:t>They had lived in corruption like the nations around them.</a:t>
            </a:r>
          </a:p>
          <a:p>
            <a:pPr marL="1328738" lvl="1" indent="-533400" eaLnBrk="1" hangingPunct="1">
              <a:spcBef>
                <a:spcPct val="30000"/>
              </a:spcBef>
            </a:pPr>
            <a:r>
              <a:rPr lang="en-US" b="1" dirty="0">
                <a:solidFill>
                  <a:srgbClr val="FFFFCC"/>
                </a:solidFill>
                <a:latin typeface="Arial" charset="0"/>
              </a:rPr>
              <a:t>What about us in our own day?</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351961"/>
          </a:xfrm>
          <a:solidFill>
            <a:srgbClr val="000000">
              <a:alpha val="59999"/>
            </a:srgbClr>
          </a:solidFill>
          <a:ln>
            <a:solidFill>
              <a:srgbClr val="FFFFCC"/>
            </a:solidFill>
          </a:ln>
        </p:spPr>
        <p:txBody>
          <a:bodyPr>
            <a:spAutoFit/>
          </a:bodyPr>
          <a:lstStyle/>
          <a:p>
            <a:pPr marL="571500" indent="-571500" eaLnBrk="1" hangingPunct="1">
              <a:buFont typeface="Arial" charset="0"/>
              <a:buAutoNum type="arabicPeriod"/>
            </a:pPr>
            <a:r>
              <a:rPr lang="en-US" b="1" u="sng" dirty="0">
                <a:solidFill>
                  <a:srgbClr val="FFCC00"/>
                </a:solidFill>
                <a:latin typeface="Arial Narrow" pitchFamily="34" charset="0"/>
              </a:rPr>
              <a:t>Worldliness</a:t>
            </a:r>
            <a:r>
              <a:rPr lang="en-US" b="1" dirty="0">
                <a:solidFill>
                  <a:srgbClr val="FFCC00"/>
                </a:solidFill>
                <a:latin typeface="Arial Narrow" pitchFamily="34" charset="0"/>
              </a:rPr>
              <a:t> </a:t>
            </a:r>
            <a:r>
              <a:rPr lang="en-US" b="1" dirty="0">
                <a:solidFill>
                  <a:srgbClr val="FFFFCC"/>
                </a:solidFill>
                <a:latin typeface="Arial Narrow" pitchFamily="34" charset="0"/>
              </a:rPr>
              <a:t>– not willing to give up their sinful ways.</a:t>
            </a:r>
          </a:p>
          <a:p>
            <a:pPr marL="990600" lvl="1" indent="-304800" eaLnBrk="1" hangingPunct="1"/>
            <a:r>
              <a:rPr lang="en-US" b="1" dirty="0">
                <a:solidFill>
                  <a:srgbClr val="FFFFCC"/>
                </a:solidFill>
                <a:latin typeface="Arial Narrow" pitchFamily="34" charset="0"/>
              </a:rPr>
              <a:t>Many don’t want to make difficult choices.</a:t>
            </a:r>
          </a:p>
          <a:p>
            <a:pPr marL="990600" lvl="1" indent="-304800" eaLnBrk="1" hangingPunct="1"/>
            <a:r>
              <a:rPr lang="en-US" b="1" dirty="0">
                <a:solidFill>
                  <a:srgbClr val="FFFFCC"/>
                </a:solidFill>
                <a:latin typeface="Arial Narrow" pitchFamily="34" charset="0"/>
              </a:rPr>
              <a:t>They would have to change the way they live.</a:t>
            </a:r>
          </a:p>
          <a:p>
            <a:pPr marL="990600" lvl="1" indent="-304800" eaLnBrk="1" hangingPunct="1">
              <a:buFont typeface="Arial" charset="0"/>
              <a:buNone/>
            </a:pPr>
            <a:r>
              <a:rPr lang="en-US" b="1" i="1" dirty="0">
                <a:solidFill>
                  <a:srgbClr val="FFC000"/>
                </a:solidFill>
                <a:latin typeface="Arial Narrow" pitchFamily="34" charset="0"/>
              </a:rPr>
              <a:t>“Adulterers and adulteresses! Do you not know that friendship with the world is enmity with God? Whoever therefore wants to be a friend of the world makes himself an enemy of God.”</a:t>
            </a:r>
            <a:r>
              <a:rPr lang="en-US" b="1" dirty="0">
                <a:solidFill>
                  <a:srgbClr val="FFC000"/>
                </a:solidFill>
                <a:latin typeface="Arial Narrow" pitchFamily="34" charset="0"/>
              </a:rPr>
              <a:t> </a:t>
            </a:r>
            <a:br>
              <a:rPr lang="en-US" b="1" dirty="0">
                <a:solidFill>
                  <a:srgbClr val="FFC000"/>
                </a:solidFill>
                <a:latin typeface="Arial Narrow" pitchFamily="34" charset="0"/>
              </a:rPr>
            </a:br>
            <a:r>
              <a:rPr lang="en-US" b="1" dirty="0">
                <a:solidFill>
                  <a:srgbClr val="FFC000"/>
                </a:solidFill>
                <a:latin typeface="Arial Narrow" pitchFamily="34" charset="0"/>
              </a:rPr>
              <a:t>{James 4:4, 1-3}</a:t>
            </a:r>
            <a:endParaRPr lang="en-US" b="1" dirty="0">
              <a:solidFill>
                <a:schemeClr val="bg1"/>
              </a:solidFill>
              <a:latin typeface="Arial Narrow" pitchFamily="34" charset="0"/>
            </a:endParaRPr>
          </a:p>
        </p:txBody>
      </p:sp>
      <p:sp>
        <p:nvSpPr>
          <p:cNvPr id="15363" name="Title 1"/>
          <p:cNvSpPr>
            <a:spLocks/>
          </p:cNvSpPr>
          <p:nvPr/>
        </p:nvSpPr>
        <p:spPr bwMode="auto">
          <a:xfrm>
            <a:off x="457200" y="214581"/>
            <a:ext cx="8229600" cy="1323439"/>
          </a:xfrm>
          <a:prstGeom prst="rect">
            <a:avLst/>
          </a:prstGeom>
          <a:noFill/>
          <a:ln w="38100">
            <a:noFill/>
            <a:miter lim="800000"/>
            <a:headEnd/>
            <a:tailEnd/>
          </a:ln>
        </p:spPr>
        <p:txBody>
          <a:bodyPr anchor="ctr">
            <a:spAutoFit/>
          </a:bodyPr>
          <a:lstStyle/>
          <a:p>
            <a:pPr algn="ctr"/>
            <a:r>
              <a:rPr lang="en-US" sz="4000" b="1" dirty="0">
                <a:solidFill>
                  <a:srgbClr val="FFFFCC"/>
                </a:solidFill>
              </a:rPr>
              <a:t>Some </a:t>
            </a:r>
            <a:r>
              <a:rPr lang="en-US" sz="4000" b="1" u="sng" dirty="0">
                <a:solidFill>
                  <a:srgbClr val="FFFFCC"/>
                </a:solidFill>
              </a:rPr>
              <a:t>Are</a:t>
            </a:r>
            <a:r>
              <a:rPr lang="en-US" sz="4000" b="1" dirty="0">
                <a:solidFill>
                  <a:srgbClr val="FFFFCC"/>
                </a:solidFill>
              </a:rPr>
              <a:t> at Ease </a:t>
            </a:r>
            <a:br>
              <a:rPr lang="en-US" sz="4000" b="1" u="sng" dirty="0">
                <a:solidFill>
                  <a:srgbClr val="FFFFCC"/>
                </a:solidFill>
              </a:rPr>
            </a:br>
            <a:r>
              <a:rPr lang="en-US" sz="4000" b="1" dirty="0">
                <a:solidFill>
                  <a:srgbClr val="FFFFCC"/>
                </a:solidFill>
              </a:rPr>
              <a:t>Because of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82848"/>
          </a:xfrm>
          <a:solidFill>
            <a:srgbClr val="000000">
              <a:alpha val="59999"/>
            </a:srgbClr>
          </a:solidFill>
          <a:ln>
            <a:solidFill>
              <a:srgbClr val="FFFFCC"/>
            </a:solidFill>
          </a:ln>
        </p:spPr>
        <p:txBody>
          <a:bodyPr>
            <a:spAutoFit/>
          </a:bodyPr>
          <a:lstStyle/>
          <a:p>
            <a:pPr marL="609600" indent="-609600" eaLnBrk="1" hangingPunct="1">
              <a:buFont typeface="Arial" charset="0"/>
              <a:buAutoNum type="arabicPeriod"/>
            </a:pPr>
            <a:r>
              <a:rPr lang="en-US" b="1" u="sng" dirty="0">
                <a:solidFill>
                  <a:srgbClr val="FFCC00"/>
                </a:solidFill>
                <a:latin typeface="Arial" charset="0"/>
              </a:rPr>
              <a:t>Worldliness</a:t>
            </a:r>
            <a:r>
              <a:rPr lang="en-US" b="1" dirty="0">
                <a:solidFill>
                  <a:srgbClr val="FFCC00"/>
                </a:solidFill>
                <a:latin typeface="Arial" charset="0"/>
              </a:rPr>
              <a:t> </a:t>
            </a:r>
            <a:r>
              <a:rPr lang="en-US" b="1" dirty="0">
                <a:solidFill>
                  <a:srgbClr val="FFFFCC"/>
                </a:solidFill>
                <a:latin typeface="Arial" charset="0"/>
              </a:rPr>
              <a:t>– not willing to give up their sinful ways.</a:t>
            </a:r>
          </a:p>
          <a:p>
            <a:pPr marL="990600" lvl="1" indent="-533400" eaLnBrk="1" hangingPunct="1"/>
            <a:r>
              <a:rPr lang="en-US" b="1" dirty="0">
                <a:solidFill>
                  <a:srgbClr val="FFFFCC"/>
                </a:solidFill>
                <a:latin typeface="Arial" charset="0"/>
              </a:rPr>
              <a:t>Many don’t want to make difficult choices.</a:t>
            </a:r>
          </a:p>
          <a:p>
            <a:pPr marL="990600" lvl="1" indent="-533400" eaLnBrk="1" hangingPunct="1"/>
            <a:r>
              <a:rPr lang="en-US" b="1" dirty="0">
                <a:solidFill>
                  <a:srgbClr val="FFFFCC"/>
                </a:solidFill>
                <a:latin typeface="Arial" charset="0"/>
              </a:rPr>
              <a:t>They would have to change the way they live.</a:t>
            </a:r>
          </a:p>
          <a:p>
            <a:pPr marL="990600" lvl="1" indent="-533400" eaLnBrk="1" hangingPunct="1">
              <a:buNone/>
            </a:pPr>
            <a:r>
              <a:rPr lang="en-US" b="1" dirty="0">
                <a:solidFill>
                  <a:srgbClr val="FFCC00"/>
                </a:solidFill>
                <a:latin typeface="Arial" charset="0"/>
              </a:rPr>
              <a:t>“</a:t>
            </a:r>
            <a:r>
              <a:rPr lang="en-US" b="1" i="1" dirty="0">
                <a:solidFill>
                  <a:srgbClr val="FFCC00"/>
                </a:solidFill>
                <a:latin typeface="Arial" charset="0"/>
              </a:rPr>
              <a:t>That you put off, concerning your former conduct, the old man which grows corrupt according to the deceitful lusts.”</a:t>
            </a:r>
            <a:r>
              <a:rPr lang="en-US" b="1" dirty="0">
                <a:solidFill>
                  <a:srgbClr val="FFCC00"/>
                </a:solidFill>
                <a:latin typeface="Arial" charset="0"/>
              </a:rPr>
              <a:t> {Ephesians 4:22}</a:t>
            </a:r>
          </a:p>
        </p:txBody>
      </p:sp>
      <p:sp>
        <p:nvSpPr>
          <p:cNvPr id="16387" name="Title 1"/>
          <p:cNvSpPr>
            <a:spLocks/>
          </p:cNvSpPr>
          <p:nvPr/>
        </p:nvSpPr>
        <p:spPr bwMode="auto">
          <a:xfrm>
            <a:off x="457200" y="214581"/>
            <a:ext cx="8229600" cy="1323439"/>
          </a:xfrm>
          <a:prstGeom prst="rect">
            <a:avLst/>
          </a:prstGeom>
          <a:noFill/>
          <a:ln w="38100">
            <a:noFill/>
            <a:miter lim="800000"/>
            <a:headEnd/>
            <a:tailEnd/>
          </a:ln>
        </p:spPr>
        <p:txBody>
          <a:bodyPr anchor="ctr">
            <a:spAutoFit/>
          </a:bodyPr>
          <a:lstStyle/>
          <a:p>
            <a:pPr algn="ctr"/>
            <a:r>
              <a:rPr lang="en-US" sz="4000" b="1" dirty="0">
                <a:solidFill>
                  <a:srgbClr val="FFFFCC"/>
                </a:solidFill>
              </a:rPr>
              <a:t>Some </a:t>
            </a:r>
            <a:r>
              <a:rPr lang="en-US" sz="4000" b="1" u="sng" dirty="0">
                <a:solidFill>
                  <a:srgbClr val="FFFFCC"/>
                </a:solidFill>
              </a:rPr>
              <a:t>Are</a:t>
            </a:r>
            <a:r>
              <a:rPr lang="en-US" sz="4000" b="1" dirty="0">
                <a:solidFill>
                  <a:srgbClr val="FFFFCC"/>
                </a:solidFill>
              </a:rPr>
              <a:t> at Ease </a:t>
            </a:r>
            <a:br>
              <a:rPr lang="en-US" sz="4000" b="1" u="sng" dirty="0">
                <a:solidFill>
                  <a:srgbClr val="FFFFCC"/>
                </a:solidFill>
              </a:rPr>
            </a:br>
            <a:r>
              <a:rPr lang="en-US" sz="4000" b="1" dirty="0">
                <a:solidFill>
                  <a:srgbClr val="FFFFCC"/>
                </a:solidFill>
              </a:rPr>
              <a:t>Because of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82848"/>
          </a:xfrm>
          <a:solidFill>
            <a:srgbClr val="000000">
              <a:alpha val="59999"/>
            </a:srgbClr>
          </a:solidFill>
          <a:ln>
            <a:solidFill>
              <a:srgbClr val="FFFFCC"/>
            </a:solidFill>
          </a:ln>
        </p:spPr>
        <p:txBody>
          <a:bodyPr>
            <a:spAutoFit/>
          </a:bodyPr>
          <a:lstStyle/>
          <a:p>
            <a:pPr marL="457200" indent="-457200" eaLnBrk="1" hangingPunct="1">
              <a:buFont typeface="Arial" charset="0"/>
              <a:buAutoNum type="arabicPeriod" startAt="2"/>
            </a:pPr>
            <a:r>
              <a:rPr lang="en-US" b="1" u="sng" dirty="0">
                <a:solidFill>
                  <a:srgbClr val="FFCC00"/>
                </a:solidFill>
                <a:latin typeface="Arial Narrow" pitchFamily="34" charset="0"/>
              </a:rPr>
              <a:t>Ignorance</a:t>
            </a:r>
            <a:r>
              <a:rPr lang="en-US" b="1" dirty="0">
                <a:solidFill>
                  <a:srgbClr val="FFCC00"/>
                </a:solidFill>
                <a:latin typeface="Arial Narrow" pitchFamily="34" charset="0"/>
              </a:rPr>
              <a:t> </a:t>
            </a:r>
            <a:r>
              <a:rPr lang="en-US" b="1" dirty="0">
                <a:solidFill>
                  <a:srgbClr val="FFFFCC"/>
                </a:solidFill>
                <a:latin typeface="Arial Narrow" pitchFamily="34" charset="0"/>
              </a:rPr>
              <a:t>– many do not realize what they are expected to do as Christians.</a:t>
            </a:r>
          </a:p>
          <a:p>
            <a:pPr marL="1028700" lvl="1" indent="-457200" eaLnBrk="1" hangingPunct="1"/>
            <a:r>
              <a:rPr lang="en-US" b="1" dirty="0">
                <a:solidFill>
                  <a:srgbClr val="FFFFCC"/>
                </a:solidFill>
                <a:latin typeface="Arial Narrow" pitchFamily="34" charset="0"/>
              </a:rPr>
              <a:t>One reason is that they don’t take time to learn.</a:t>
            </a:r>
          </a:p>
          <a:p>
            <a:pPr marL="1028700" lvl="1" indent="-457200" eaLnBrk="1" hangingPunct="1"/>
            <a:r>
              <a:rPr lang="en-US" b="1" dirty="0">
                <a:solidFill>
                  <a:srgbClr val="FFFFCC"/>
                </a:solidFill>
                <a:latin typeface="Arial Narrow" pitchFamily="34" charset="0"/>
              </a:rPr>
              <a:t>They rely on what others tell them, assuming them to be correct.</a:t>
            </a:r>
          </a:p>
          <a:p>
            <a:pPr marL="1028700" lvl="1" indent="-457200" eaLnBrk="1" hangingPunct="1">
              <a:buFont typeface="Arial" charset="0"/>
              <a:buNone/>
            </a:pPr>
            <a:r>
              <a:rPr lang="en-US" b="1" i="1" dirty="0">
                <a:solidFill>
                  <a:srgbClr val="FFC000"/>
                </a:solidFill>
                <a:latin typeface="Arial Narrow" pitchFamily="34" charset="0"/>
              </a:rPr>
              <a:t>“My people are destroyed for lack of knowledge. Because you have rejected knowledge, I also will reject you from being priest for Me; because you have forgotten the law of your God, I also will forget your children.”</a:t>
            </a:r>
            <a:r>
              <a:rPr lang="en-US" b="1" dirty="0">
                <a:solidFill>
                  <a:srgbClr val="FFC000"/>
                </a:solidFill>
                <a:latin typeface="Arial Narrow" pitchFamily="34" charset="0"/>
              </a:rPr>
              <a:t> {Hosea 4:6}</a:t>
            </a:r>
            <a:endParaRPr lang="en-US" b="1" dirty="0">
              <a:solidFill>
                <a:schemeClr val="bg1"/>
              </a:solidFill>
              <a:latin typeface="Arial Narrow" pitchFamily="34" charset="0"/>
            </a:endParaRPr>
          </a:p>
        </p:txBody>
      </p:sp>
      <p:sp>
        <p:nvSpPr>
          <p:cNvPr id="17411" name="Title 1"/>
          <p:cNvSpPr>
            <a:spLocks/>
          </p:cNvSpPr>
          <p:nvPr/>
        </p:nvSpPr>
        <p:spPr bwMode="auto">
          <a:xfrm>
            <a:off x="457200" y="214581"/>
            <a:ext cx="8229600" cy="1323439"/>
          </a:xfrm>
          <a:prstGeom prst="rect">
            <a:avLst/>
          </a:prstGeom>
          <a:noFill/>
          <a:ln w="38100">
            <a:noFill/>
            <a:miter lim="800000"/>
            <a:headEnd/>
            <a:tailEnd/>
          </a:ln>
        </p:spPr>
        <p:txBody>
          <a:bodyPr anchor="ctr">
            <a:spAutoFit/>
          </a:bodyPr>
          <a:lstStyle/>
          <a:p>
            <a:pPr algn="ctr"/>
            <a:r>
              <a:rPr lang="en-US" sz="4000" b="1" dirty="0">
                <a:solidFill>
                  <a:srgbClr val="FFFFCC"/>
                </a:solidFill>
              </a:rPr>
              <a:t>Some </a:t>
            </a:r>
            <a:r>
              <a:rPr lang="en-US" sz="4000" b="1" u="sng" dirty="0">
                <a:solidFill>
                  <a:srgbClr val="FFFFCC"/>
                </a:solidFill>
              </a:rPr>
              <a:t>Are</a:t>
            </a:r>
            <a:r>
              <a:rPr lang="en-US" sz="4000" b="1" dirty="0">
                <a:solidFill>
                  <a:srgbClr val="FFFFCC"/>
                </a:solidFill>
              </a:rPr>
              <a:t> at Ease </a:t>
            </a:r>
            <a:br>
              <a:rPr lang="en-US" sz="4000" b="1" u="sng" dirty="0">
                <a:solidFill>
                  <a:srgbClr val="FFFFCC"/>
                </a:solidFill>
              </a:rPr>
            </a:br>
            <a:r>
              <a:rPr lang="en-US" sz="4000" b="1" dirty="0">
                <a:solidFill>
                  <a:srgbClr val="FFFFCC"/>
                </a:solidFill>
              </a:rPr>
              <a:t>Because of …</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3576364"/>
          </a:xfrm>
          <a:solidFill>
            <a:srgbClr val="000000">
              <a:alpha val="59999"/>
            </a:srgbClr>
          </a:solidFill>
          <a:ln>
            <a:solidFill>
              <a:schemeClr val="bg1"/>
            </a:solidFill>
          </a:ln>
        </p:spPr>
        <p:txBody>
          <a:bodyPr>
            <a:spAutoFit/>
          </a:bodyPr>
          <a:lstStyle/>
          <a:p>
            <a:pPr marL="571500" indent="-571500" eaLnBrk="1" hangingPunct="1">
              <a:spcBef>
                <a:spcPct val="40000"/>
              </a:spcBef>
              <a:buFont typeface="Arial" charset="0"/>
              <a:buAutoNum type="arabicPeriod" startAt="2"/>
            </a:pPr>
            <a:r>
              <a:rPr lang="en-US" b="1" u="sng" dirty="0">
                <a:solidFill>
                  <a:srgbClr val="FFCC00"/>
                </a:solidFill>
                <a:latin typeface="Arial" charset="0"/>
              </a:rPr>
              <a:t>Ignorance</a:t>
            </a:r>
            <a:r>
              <a:rPr lang="en-US" b="1" dirty="0">
                <a:solidFill>
                  <a:srgbClr val="FFCC00"/>
                </a:solidFill>
                <a:latin typeface="Arial" charset="0"/>
              </a:rPr>
              <a:t> </a:t>
            </a:r>
            <a:r>
              <a:rPr lang="en-US" b="1" dirty="0">
                <a:solidFill>
                  <a:srgbClr val="FFFFCC"/>
                </a:solidFill>
                <a:latin typeface="Arial" charset="0"/>
              </a:rPr>
              <a:t>– many do not realize what they are expected to do as Christians.</a:t>
            </a:r>
          </a:p>
          <a:p>
            <a:pPr marL="1009650" lvl="1" indent="-323850" eaLnBrk="1" hangingPunct="1">
              <a:spcBef>
                <a:spcPct val="40000"/>
              </a:spcBef>
            </a:pPr>
            <a:r>
              <a:rPr lang="en-US" b="1" dirty="0">
                <a:solidFill>
                  <a:srgbClr val="FFFFCC"/>
                </a:solidFill>
                <a:latin typeface="Arial" charset="0"/>
              </a:rPr>
              <a:t>We must continue to study.</a:t>
            </a:r>
          </a:p>
          <a:p>
            <a:pPr marL="1009650" lvl="1" indent="-323850" eaLnBrk="1" hangingPunct="1">
              <a:spcBef>
                <a:spcPct val="40000"/>
              </a:spcBef>
              <a:buNone/>
            </a:pPr>
            <a:r>
              <a:rPr lang="en-US" b="1" dirty="0">
                <a:solidFill>
                  <a:srgbClr val="FFCC00"/>
                </a:solidFill>
                <a:latin typeface="Arial" charset="0"/>
              </a:rPr>
              <a:t>“</a:t>
            </a:r>
            <a:r>
              <a:rPr lang="en-US" b="1" i="1" dirty="0">
                <a:solidFill>
                  <a:srgbClr val="FFC000"/>
                </a:solidFill>
                <a:latin typeface="Arial" charset="0"/>
              </a:rPr>
              <a:t>Be diligent to present yourself approved to God, a worker who does not need to be ashamed, rightly dividing the word of truth.”</a:t>
            </a:r>
            <a:r>
              <a:rPr lang="en-US" b="1" dirty="0">
                <a:solidFill>
                  <a:srgbClr val="FFC000"/>
                </a:solidFill>
                <a:latin typeface="Arial" charset="0"/>
              </a:rPr>
              <a:t> {2 Timothy 2:15}</a:t>
            </a:r>
            <a:endParaRPr lang="en-US" b="1" dirty="0">
              <a:solidFill>
                <a:schemeClr val="bg1"/>
              </a:solidFill>
              <a:latin typeface="Arial" charset="0"/>
            </a:endParaRPr>
          </a:p>
        </p:txBody>
      </p:sp>
      <p:sp>
        <p:nvSpPr>
          <p:cNvPr id="18435" name="Title 1"/>
          <p:cNvSpPr>
            <a:spLocks/>
          </p:cNvSpPr>
          <p:nvPr/>
        </p:nvSpPr>
        <p:spPr bwMode="auto">
          <a:xfrm>
            <a:off x="457200" y="214581"/>
            <a:ext cx="8229600" cy="1323439"/>
          </a:xfrm>
          <a:prstGeom prst="rect">
            <a:avLst/>
          </a:prstGeom>
          <a:noFill/>
          <a:ln w="38100">
            <a:noFill/>
            <a:miter lim="800000"/>
            <a:headEnd/>
            <a:tailEnd/>
          </a:ln>
        </p:spPr>
        <p:txBody>
          <a:bodyPr anchor="ctr">
            <a:spAutoFit/>
          </a:bodyPr>
          <a:lstStyle/>
          <a:p>
            <a:pPr algn="ctr"/>
            <a:r>
              <a:rPr lang="en-US" sz="4000" b="1" dirty="0">
                <a:solidFill>
                  <a:srgbClr val="FFFFCC"/>
                </a:solidFill>
              </a:rPr>
              <a:t>Some </a:t>
            </a:r>
            <a:r>
              <a:rPr lang="en-US" sz="4000" b="1" u="sng" dirty="0">
                <a:solidFill>
                  <a:srgbClr val="FFFFCC"/>
                </a:solidFill>
              </a:rPr>
              <a:t>Are</a:t>
            </a:r>
            <a:r>
              <a:rPr lang="en-US" sz="4000" b="1" dirty="0">
                <a:solidFill>
                  <a:srgbClr val="FFFFCC"/>
                </a:solidFill>
              </a:rPr>
              <a:t> at Ease </a:t>
            </a:r>
            <a:br>
              <a:rPr lang="en-US" sz="4000" b="1" u="sng" dirty="0">
                <a:solidFill>
                  <a:srgbClr val="FFFFCC"/>
                </a:solidFill>
              </a:rPr>
            </a:br>
            <a:r>
              <a:rPr lang="en-US" sz="4000" b="1" dirty="0">
                <a:solidFill>
                  <a:srgbClr val="FFFFCC"/>
                </a:solidFill>
              </a:rPr>
              <a:t>Because of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461417"/>
            <a:ext cx="8229600" cy="769441"/>
          </a:xfrm>
        </p:spPr>
        <p:txBody>
          <a:bodyPr>
            <a:spAutoFit/>
          </a:bodyPr>
          <a:lstStyle/>
          <a:p>
            <a:pPr eaLnBrk="1" hangingPunct="1"/>
            <a:r>
              <a:rPr lang="en-US" b="1" u="sng" dirty="0">
                <a:solidFill>
                  <a:srgbClr val="FFFFCC"/>
                </a:solidFill>
                <a:latin typeface="Arial" charset="0"/>
              </a:rPr>
              <a:t>Introduction</a:t>
            </a:r>
          </a:p>
        </p:txBody>
      </p:sp>
      <p:sp>
        <p:nvSpPr>
          <p:cNvPr id="3" name="Content Placeholder 2"/>
          <p:cNvSpPr>
            <a:spLocks noGrp="1"/>
          </p:cNvSpPr>
          <p:nvPr>
            <p:ph idx="1"/>
          </p:nvPr>
        </p:nvSpPr>
        <p:spPr>
          <a:xfrm>
            <a:off x="457200" y="1722438"/>
            <a:ext cx="8229600" cy="4327338"/>
          </a:xfrm>
          <a:solidFill>
            <a:srgbClr val="000000">
              <a:alpha val="59999"/>
            </a:srgbClr>
          </a:solidFill>
          <a:ln>
            <a:solidFill>
              <a:srgbClr val="FFFFCC"/>
            </a:solidFill>
          </a:ln>
        </p:spPr>
        <p:txBody>
          <a:bodyPr>
            <a:spAutoFit/>
          </a:bodyPr>
          <a:lstStyle/>
          <a:p>
            <a:pPr eaLnBrk="1" hangingPunct="1"/>
            <a:r>
              <a:rPr lang="en-US" b="1" dirty="0">
                <a:solidFill>
                  <a:srgbClr val="FFFFCC"/>
                </a:solidFill>
                <a:latin typeface="Arial" charset="0"/>
              </a:rPr>
              <a:t>The prophet Amos was sent to Israel during a time of prosperity.</a:t>
            </a:r>
          </a:p>
          <a:p>
            <a:pPr eaLnBrk="1" hangingPunct="1"/>
            <a:r>
              <a:rPr lang="en-US" b="1" dirty="0">
                <a:solidFill>
                  <a:srgbClr val="FFFFCC"/>
                </a:solidFill>
                <a:latin typeface="Arial" charset="0"/>
              </a:rPr>
              <a:t>It was during the reigns of King Uzziah (Judah) and King Jeroboam II (Israel).</a:t>
            </a:r>
          </a:p>
          <a:p>
            <a:pPr eaLnBrk="1" hangingPunct="1"/>
            <a:r>
              <a:rPr lang="en-US" b="1" dirty="0">
                <a:solidFill>
                  <a:srgbClr val="FFFFCC"/>
                </a:solidFill>
                <a:latin typeface="Arial" charset="0"/>
              </a:rPr>
              <a:t>Around 780-740 BC, 20 – 60 years before Israel fell to Assyria.</a:t>
            </a:r>
          </a:p>
          <a:p>
            <a:pPr eaLnBrk="1" hangingPunct="1"/>
            <a:r>
              <a:rPr lang="en-US" b="1" dirty="0">
                <a:solidFill>
                  <a:srgbClr val="FFFFCC"/>
                </a:solidFill>
                <a:latin typeface="Arial" charset="0"/>
              </a:rPr>
              <a:t>He strongly warned them to repent – or destruction was inevitable!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p:val>
                                            <p:fltVal val="0.5"/>
                                          </p:val>
                                        </p:tav>
                                        <p:tav tm="100000">
                                          <p:val>
                                            <p:strVal val="#ppt_x"/>
                                          </p:val>
                                        </p:tav>
                                      </p:tavLst>
                                    </p:anim>
                                    <p:anim calcmode="lin" valueType="num">
                                      <p:cBhvr>
                                        <p:cTn id="18" dur="1000" fill="hold"/>
                                        <p:tgtEl>
                                          <p:spTgt spid="3">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528"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ppt_x</p:attrName>
                                        </p:attrNameLst>
                                      </p:cBhvr>
                                      <p:tavLst>
                                        <p:tav tm="0">
                                          <p:val>
                                            <p:fltVal val="0.5"/>
                                          </p:val>
                                        </p:tav>
                                        <p:tav tm="100000">
                                          <p:val>
                                            <p:strVal val="#ppt_x"/>
                                          </p:val>
                                        </p:tav>
                                      </p:tavLst>
                                    </p:anim>
                                    <p:anim calcmode="lin" valueType="num">
                                      <p:cBhvr>
                                        <p:cTn id="26" dur="1000" fill="hold"/>
                                        <p:tgtEl>
                                          <p:spTgt spid="3">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528"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ppt_x</p:attrName>
                                        </p:attrNameLst>
                                      </p:cBhvr>
                                      <p:tavLst>
                                        <p:tav tm="0">
                                          <p:val>
                                            <p:fltVal val="0.5"/>
                                          </p:val>
                                        </p:tav>
                                        <p:tav tm="100000">
                                          <p:val>
                                            <p:strVal val="#ppt_x"/>
                                          </p:val>
                                        </p:tav>
                                      </p:tavLst>
                                    </p:anim>
                                    <p:anim calcmode="lin" valueType="num">
                                      <p:cBhvr>
                                        <p:cTn id="34" dur="1000" fill="hold"/>
                                        <p:tgtEl>
                                          <p:spTgt spid="3">
                                            <p:txEl>
                                              <p:pRg st="3" end="3"/>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3921073"/>
          </a:xfrm>
          <a:solidFill>
            <a:srgbClr val="000000">
              <a:alpha val="59999"/>
            </a:srgbClr>
          </a:solidFill>
          <a:ln>
            <a:solidFill>
              <a:srgbClr val="FFFFCC"/>
            </a:solidFill>
          </a:ln>
        </p:spPr>
        <p:txBody>
          <a:bodyPr>
            <a:spAutoFit/>
          </a:bodyPr>
          <a:lstStyle/>
          <a:p>
            <a:pPr marL="609600" indent="-609600" eaLnBrk="1" hangingPunct="1">
              <a:spcBef>
                <a:spcPct val="40000"/>
              </a:spcBef>
              <a:buFont typeface="Arial" charset="0"/>
              <a:buAutoNum type="arabicPeriod" startAt="2"/>
            </a:pPr>
            <a:r>
              <a:rPr lang="en-US" b="1" u="sng" dirty="0">
                <a:solidFill>
                  <a:srgbClr val="FFCC00"/>
                </a:solidFill>
                <a:latin typeface="Arial" charset="0"/>
              </a:rPr>
              <a:t>Ignorance</a:t>
            </a:r>
            <a:r>
              <a:rPr lang="en-US" b="1" dirty="0">
                <a:solidFill>
                  <a:srgbClr val="FFCC00"/>
                </a:solidFill>
                <a:latin typeface="Arial" charset="0"/>
              </a:rPr>
              <a:t> </a:t>
            </a:r>
            <a:r>
              <a:rPr lang="en-US" b="1" dirty="0">
                <a:solidFill>
                  <a:srgbClr val="FFFFCC"/>
                </a:solidFill>
                <a:latin typeface="Arial" charset="0"/>
              </a:rPr>
              <a:t>– many do not realize what they are expected to do as Christians.</a:t>
            </a:r>
          </a:p>
          <a:p>
            <a:pPr marL="990600" lvl="1" indent="-533400" eaLnBrk="1" hangingPunct="1">
              <a:spcBef>
                <a:spcPct val="40000"/>
              </a:spcBef>
            </a:pPr>
            <a:r>
              <a:rPr lang="en-US" b="1" dirty="0">
                <a:solidFill>
                  <a:srgbClr val="FFFFCC"/>
                </a:solidFill>
                <a:latin typeface="Arial" charset="0"/>
              </a:rPr>
              <a:t>We must continue to study.</a:t>
            </a:r>
            <a:br>
              <a:rPr lang="en-US" b="1" dirty="0">
                <a:solidFill>
                  <a:srgbClr val="FFFFCC"/>
                </a:solidFill>
                <a:latin typeface="Arial" charset="0"/>
              </a:rPr>
            </a:br>
            <a:endParaRPr lang="en-US" b="1" dirty="0">
              <a:solidFill>
                <a:schemeClr val="bg1"/>
              </a:solidFill>
              <a:latin typeface="Arial" charset="0"/>
            </a:endParaRPr>
          </a:p>
          <a:p>
            <a:pPr marL="990600" lvl="1" indent="-533400" eaLnBrk="1" hangingPunct="1">
              <a:buFont typeface="Arial" charset="0"/>
              <a:buNone/>
            </a:pPr>
            <a:r>
              <a:rPr lang="en-US" b="1" i="1" dirty="0">
                <a:solidFill>
                  <a:srgbClr val="FFCC00"/>
                </a:solidFill>
                <a:latin typeface="Arial" charset="0"/>
              </a:rPr>
              <a:t>“Therefore lay aside all filthiness and overflow of wickedness, and receive with meekness the implanted word, which is able to save your souls.”</a:t>
            </a:r>
            <a:r>
              <a:rPr lang="en-US" b="1" dirty="0">
                <a:solidFill>
                  <a:srgbClr val="FFCC00"/>
                </a:solidFill>
                <a:latin typeface="Arial" charset="0"/>
              </a:rPr>
              <a:t> {James 1:21}</a:t>
            </a:r>
          </a:p>
        </p:txBody>
      </p:sp>
      <p:sp>
        <p:nvSpPr>
          <p:cNvPr id="19459" name="Title 1"/>
          <p:cNvSpPr>
            <a:spLocks/>
          </p:cNvSpPr>
          <p:nvPr/>
        </p:nvSpPr>
        <p:spPr bwMode="auto">
          <a:xfrm>
            <a:off x="457200" y="214581"/>
            <a:ext cx="8229600" cy="1323439"/>
          </a:xfrm>
          <a:prstGeom prst="rect">
            <a:avLst/>
          </a:prstGeom>
          <a:noFill/>
          <a:ln w="38100">
            <a:noFill/>
            <a:miter lim="800000"/>
            <a:headEnd/>
            <a:tailEnd/>
          </a:ln>
        </p:spPr>
        <p:txBody>
          <a:bodyPr anchor="ctr">
            <a:spAutoFit/>
          </a:bodyPr>
          <a:lstStyle/>
          <a:p>
            <a:pPr algn="ctr"/>
            <a:r>
              <a:rPr lang="en-US" sz="4000" b="1" dirty="0">
                <a:solidFill>
                  <a:srgbClr val="FFFFCC"/>
                </a:solidFill>
              </a:rPr>
              <a:t>Some </a:t>
            </a:r>
            <a:r>
              <a:rPr lang="en-US" sz="4000" b="1" u="sng" dirty="0">
                <a:solidFill>
                  <a:srgbClr val="FFFFCC"/>
                </a:solidFill>
              </a:rPr>
              <a:t>Are</a:t>
            </a:r>
            <a:r>
              <a:rPr lang="en-US" sz="4000" b="1" dirty="0">
                <a:solidFill>
                  <a:srgbClr val="FFFFCC"/>
                </a:solidFill>
              </a:rPr>
              <a:t> at Ease </a:t>
            </a:r>
            <a:br>
              <a:rPr lang="en-US" sz="4000" b="1" u="sng" dirty="0">
                <a:solidFill>
                  <a:srgbClr val="FFFFCC"/>
                </a:solidFill>
              </a:rPr>
            </a:br>
            <a:r>
              <a:rPr lang="en-US" sz="4000" b="1" dirty="0">
                <a:solidFill>
                  <a:srgbClr val="FFFFCC"/>
                </a:solidFill>
              </a:rPr>
              <a:t>Because of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29200"/>
          </a:xfrm>
          <a:solidFill>
            <a:srgbClr val="000000">
              <a:alpha val="59999"/>
            </a:srgbClr>
          </a:solidFill>
          <a:ln>
            <a:solidFill>
              <a:schemeClr val="bg1"/>
            </a:solidFill>
          </a:ln>
        </p:spPr>
        <p:txBody>
          <a:bodyPr>
            <a:spAutoFit/>
          </a:bodyPr>
          <a:lstStyle/>
          <a:p>
            <a:pPr marL="609600" indent="-609600" eaLnBrk="1" hangingPunct="1">
              <a:spcBef>
                <a:spcPct val="30000"/>
              </a:spcBef>
              <a:buFont typeface="Arial" charset="0"/>
              <a:buAutoNum type="arabicPeriod" startAt="3"/>
            </a:pPr>
            <a:r>
              <a:rPr lang="en-US" b="1" u="sng" dirty="0">
                <a:solidFill>
                  <a:srgbClr val="FFCC00"/>
                </a:solidFill>
                <a:latin typeface="Arial Narrow" pitchFamily="34" charset="0"/>
              </a:rPr>
              <a:t>Presumptions</a:t>
            </a:r>
            <a:r>
              <a:rPr lang="en-US" b="1" dirty="0">
                <a:solidFill>
                  <a:srgbClr val="FFCC00"/>
                </a:solidFill>
                <a:latin typeface="Arial Narrow" pitchFamily="34" charset="0"/>
              </a:rPr>
              <a:t>.</a:t>
            </a:r>
          </a:p>
          <a:p>
            <a:pPr marL="1200150" lvl="1" indent="-476250" eaLnBrk="1" hangingPunct="1">
              <a:spcBef>
                <a:spcPct val="30000"/>
              </a:spcBef>
            </a:pPr>
            <a:r>
              <a:rPr lang="en-US" b="1" dirty="0">
                <a:solidFill>
                  <a:srgbClr val="FFFFCC"/>
                </a:solidFill>
                <a:latin typeface="Arial Narrow" pitchFamily="34" charset="0"/>
              </a:rPr>
              <a:t>Israel and Judah assumed God was with them, and He would always be there to </a:t>
            </a:r>
            <a:r>
              <a:rPr lang="en-US" b="1" i="1" dirty="0">
                <a:solidFill>
                  <a:srgbClr val="FFFFCC"/>
                </a:solidFill>
                <a:latin typeface="Arial Narrow" pitchFamily="34" charset="0"/>
              </a:rPr>
              <a:t>bail them out</a:t>
            </a:r>
            <a:r>
              <a:rPr lang="en-US" b="1" dirty="0">
                <a:solidFill>
                  <a:srgbClr val="FFFFCC"/>
                </a:solidFill>
                <a:latin typeface="Arial Narrow" pitchFamily="34" charset="0"/>
              </a:rPr>
              <a:t>, as He had done in the past.</a:t>
            </a:r>
          </a:p>
          <a:p>
            <a:pPr marL="1200150" lvl="1" indent="-476250" eaLnBrk="1" hangingPunct="1">
              <a:spcBef>
                <a:spcPct val="30000"/>
              </a:spcBef>
            </a:pPr>
            <a:r>
              <a:rPr lang="en-US" b="1" dirty="0">
                <a:solidFill>
                  <a:srgbClr val="FFFFCC"/>
                </a:solidFill>
                <a:latin typeface="Arial Narrow" pitchFamily="34" charset="0"/>
              </a:rPr>
              <a:t>They were arrogant and over-confident, both physically and spiritually.</a:t>
            </a:r>
          </a:p>
          <a:p>
            <a:pPr marL="1200150" lvl="1" indent="-476250" eaLnBrk="1" hangingPunct="1">
              <a:spcBef>
                <a:spcPct val="30000"/>
              </a:spcBef>
            </a:pPr>
            <a:r>
              <a:rPr lang="en-US" b="1" dirty="0">
                <a:solidFill>
                  <a:srgbClr val="FFFFCC"/>
                </a:solidFill>
                <a:latin typeface="Arial Narrow" pitchFamily="34" charset="0"/>
              </a:rPr>
              <a:t>They thought they were invincible and didn’t need God.</a:t>
            </a:r>
          </a:p>
          <a:p>
            <a:pPr marL="1200150" lvl="1" indent="-476250" eaLnBrk="1" hangingPunct="1">
              <a:spcBef>
                <a:spcPct val="30000"/>
              </a:spcBef>
            </a:pPr>
            <a:r>
              <a:rPr lang="en-US" b="1" dirty="0">
                <a:solidFill>
                  <a:srgbClr val="FFFFCC"/>
                </a:solidFill>
                <a:latin typeface="Arial Narrow" pitchFamily="34" charset="0"/>
              </a:rPr>
              <a:t>They turned to neighboring allies and their own physical resources.</a:t>
            </a:r>
            <a:endParaRPr lang="en-US" b="1" dirty="0">
              <a:solidFill>
                <a:schemeClr val="bg1"/>
              </a:solidFill>
              <a:latin typeface="Arial Narrow" pitchFamily="34" charset="0"/>
            </a:endParaRPr>
          </a:p>
        </p:txBody>
      </p:sp>
      <p:sp>
        <p:nvSpPr>
          <p:cNvPr id="20483" name="Title 1"/>
          <p:cNvSpPr>
            <a:spLocks/>
          </p:cNvSpPr>
          <p:nvPr/>
        </p:nvSpPr>
        <p:spPr bwMode="auto">
          <a:xfrm>
            <a:off x="457200" y="214581"/>
            <a:ext cx="8229600" cy="1323439"/>
          </a:xfrm>
          <a:prstGeom prst="rect">
            <a:avLst/>
          </a:prstGeom>
          <a:noFill/>
          <a:ln w="38100">
            <a:noFill/>
            <a:miter lim="800000"/>
            <a:headEnd/>
            <a:tailEnd/>
          </a:ln>
        </p:spPr>
        <p:txBody>
          <a:bodyPr anchor="ctr">
            <a:spAutoFit/>
          </a:bodyPr>
          <a:lstStyle/>
          <a:p>
            <a:pPr algn="ctr"/>
            <a:r>
              <a:rPr lang="en-US" sz="4000" b="1" dirty="0">
                <a:solidFill>
                  <a:srgbClr val="FFFFCC"/>
                </a:solidFill>
              </a:rPr>
              <a:t>Some </a:t>
            </a:r>
            <a:r>
              <a:rPr lang="en-US" sz="4000" b="1" u="sng" dirty="0">
                <a:solidFill>
                  <a:srgbClr val="FFFFCC"/>
                </a:solidFill>
              </a:rPr>
              <a:t>Are</a:t>
            </a:r>
            <a:r>
              <a:rPr lang="en-US" sz="4000" b="1" dirty="0">
                <a:solidFill>
                  <a:srgbClr val="FFFFCC"/>
                </a:solidFill>
              </a:rPr>
              <a:t> at Ease </a:t>
            </a:r>
            <a:br>
              <a:rPr lang="en-US" sz="4000" b="1" u="sng" dirty="0">
                <a:solidFill>
                  <a:srgbClr val="FFFFCC"/>
                </a:solidFill>
              </a:rPr>
            </a:br>
            <a:r>
              <a:rPr lang="en-US" sz="4000" b="1" dirty="0">
                <a:solidFill>
                  <a:srgbClr val="FFFFCC"/>
                </a:solidFill>
              </a:rPr>
              <a:t>Because of …</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534400" cy="3931846"/>
          </a:xfrm>
          <a:solidFill>
            <a:srgbClr val="000000">
              <a:alpha val="59999"/>
            </a:srgbClr>
          </a:solidFill>
          <a:ln>
            <a:solidFill>
              <a:srgbClr val="FFFFCC"/>
            </a:solidFill>
          </a:ln>
        </p:spPr>
        <p:txBody>
          <a:bodyPr>
            <a:spAutoFit/>
          </a:bodyPr>
          <a:lstStyle/>
          <a:p>
            <a:pPr marL="609600" indent="-609600" eaLnBrk="1" hangingPunct="1">
              <a:buFont typeface="Arial" charset="0"/>
              <a:buAutoNum type="arabicPeriod" startAt="3"/>
            </a:pPr>
            <a:r>
              <a:rPr lang="en-US" b="1" u="sng" dirty="0">
                <a:solidFill>
                  <a:srgbClr val="FFCC00"/>
                </a:solidFill>
                <a:latin typeface="Arial" charset="0"/>
              </a:rPr>
              <a:t>Presumptions</a:t>
            </a:r>
            <a:r>
              <a:rPr lang="en-US" b="1" dirty="0">
                <a:solidFill>
                  <a:srgbClr val="FFCC00"/>
                </a:solidFill>
                <a:latin typeface="Arial" charset="0"/>
              </a:rPr>
              <a:t>.</a:t>
            </a:r>
            <a:endParaRPr lang="en-US" sz="3300" b="1" dirty="0">
              <a:solidFill>
                <a:schemeClr val="bg1"/>
              </a:solidFill>
              <a:latin typeface="Arial" charset="0"/>
            </a:endParaRPr>
          </a:p>
          <a:p>
            <a:pPr marL="990600" lvl="1" indent="-533400" eaLnBrk="1" hangingPunct="1">
              <a:spcBef>
                <a:spcPct val="30000"/>
              </a:spcBef>
            </a:pPr>
            <a:r>
              <a:rPr lang="en-US" sz="2900" b="1" dirty="0">
                <a:solidFill>
                  <a:srgbClr val="FFFFCC"/>
                </a:solidFill>
                <a:latin typeface="Arial" charset="0"/>
              </a:rPr>
              <a:t>Presumption is a dangerous thing.</a:t>
            </a:r>
          </a:p>
          <a:p>
            <a:pPr marL="990600" lvl="1" indent="-533400" eaLnBrk="1" hangingPunct="1">
              <a:spcBef>
                <a:spcPct val="30000"/>
              </a:spcBef>
            </a:pPr>
            <a:r>
              <a:rPr lang="en-US" sz="2900" b="1" dirty="0">
                <a:solidFill>
                  <a:srgbClr val="FFFFCC"/>
                </a:solidFill>
                <a:latin typeface="Arial" charset="0"/>
              </a:rPr>
              <a:t>Many presume it doesn’t matter what they do – that salvation is assured.</a:t>
            </a:r>
          </a:p>
          <a:p>
            <a:pPr marL="990600" lvl="1" indent="-533400" eaLnBrk="1" hangingPunct="1">
              <a:spcBef>
                <a:spcPct val="30000"/>
              </a:spcBef>
            </a:pPr>
            <a:r>
              <a:rPr lang="en-US" sz="2900" b="1" dirty="0">
                <a:solidFill>
                  <a:srgbClr val="FFFFCC"/>
                </a:solidFill>
                <a:latin typeface="Arial" charset="0"/>
              </a:rPr>
              <a:t>“Once saved always saved.”</a:t>
            </a:r>
          </a:p>
          <a:p>
            <a:pPr marL="990600" lvl="1" indent="-533400" eaLnBrk="1" hangingPunct="1">
              <a:spcBef>
                <a:spcPct val="30000"/>
              </a:spcBef>
            </a:pPr>
            <a:r>
              <a:rPr lang="en-US" sz="2900" b="1" dirty="0">
                <a:solidFill>
                  <a:srgbClr val="FFFFCC"/>
                </a:solidFill>
                <a:latin typeface="Arial" charset="0"/>
              </a:rPr>
              <a:t>We presume we are all right.</a:t>
            </a:r>
          </a:p>
          <a:p>
            <a:pPr marL="990600" lvl="1" indent="-533400" eaLnBrk="1" hangingPunct="1">
              <a:spcBef>
                <a:spcPct val="30000"/>
              </a:spcBef>
            </a:pPr>
            <a:r>
              <a:rPr lang="en-US" sz="2900" b="1" dirty="0">
                <a:solidFill>
                  <a:srgbClr val="FFFFCC"/>
                </a:solidFill>
                <a:latin typeface="Arial" charset="0"/>
              </a:rPr>
              <a:t>Others are guilty – but not us.</a:t>
            </a:r>
            <a:endParaRPr lang="en-US" sz="2600" b="1" i="1" dirty="0">
              <a:solidFill>
                <a:srgbClr val="FFFFCC"/>
              </a:solidFill>
              <a:latin typeface="Arial" charset="0"/>
            </a:endParaRPr>
          </a:p>
        </p:txBody>
      </p:sp>
      <p:sp>
        <p:nvSpPr>
          <p:cNvPr id="21507" name="Title 1"/>
          <p:cNvSpPr>
            <a:spLocks/>
          </p:cNvSpPr>
          <p:nvPr/>
        </p:nvSpPr>
        <p:spPr bwMode="auto">
          <a:xfrm>
            <a:off x="457200" y="214581"/>
            <a:ext cx="8229600" cy="1323439"/>
          </a:xfrm>
          <a:prstGeom prst="rect">
            <a:avLst/>
          </a:prstGeom>
          <a:noFill/>
          <a:ln w="38100">
            <a:noFill/>
            <a:miter lim="800000"/>
            <a:headEnd/>
            <a:tailEnd/>
          </a:ln>
        </p:spPr>
        <p:txBody>
          <a:bodyPr anchor="ctr">
            <a:spAutoFit/>
          </a:bodyPr>
          <a:lstStyle/>
          <a:p>
            <a:pPr algn="ctr"/>
            <a:r>
              <a:rPr lang="en-US" sz="4000" b="1" dirty="0">
                <a:solidFill>
                  <a:srgbClr val="FFFFCC"/>
                </a:solidFill>
              </a:rPr>
              <a:t>Some </a:t>
            </a:r>
            <a:r>
              <a:rPr lang="en-US" sz="4000" b="1" u="sng" dirty="0">
                <a:solidFill>
                  <a:srgbClr val="FFFFCC"/>
                </a:solidFill>
              </a:rPr>
              <a:t>Are</a:t>
            </a:r>
            <a:r>
              <a:rPr lang="en-US" sz="4000" b="1" dirty="0">
                <a:solidFill>
                  <a:srgbClr val="FFFFCC"/>
                </a:solidFill>
              </a:rPr>
              <a:t> at Ease </a:t>
            </a:r>
            <a:br>
              <a:rPr lang="en-US" sz="4000" b="1" u="sng" dirty="0">
                <a:solidFill>
                  <a:srgbClr val="FFFFCC"/>
                </a:solidFill>
              </a:rPr>
            </a:br>
            <a:r>
              <a:rPr lang="en-US" sz="4000" b="1" dirty="0">
                <a:solidFill>
                  <a:srgbClr val="FFFFCC"/>
                </a:solidFill>
              </a:rPr>
              <a:t>Because of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linds(horizontal)">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534400" cy="4799775"/>
          </a:xfrm>
          <a:solidFill>
            <a:srgbClr val="000000">
              <a:alpha val="59999"/>
            </a:srgbClr>
          </a:solidFill>
          <a:ln>
            <a:solidFill>
              <a:srgbClr val="FFFFCC"/>
            </a:solidFill>
          </a:ln>
        </p:spPr>
        <p:txBody>
          <a:bodyPr>
            <a:spAutoFit/>
          </a:bodyPr>
          <a:lstStyle/>
          <a:p>
            <a:pPr marL="609600" indent="-609600" eaLnBrk="1" hangingPunct="1">
              <a:buFont typeface="Arial" charset="0"/>
              <a:buAutoNum type="arabicPeriod" startAt="3"/>
            </a:pPr>
            <a:r>
              <a:rPr lang="en-US" b="1" u="sng" dirty="0">
                <a:solidFill>
                  <a:srgbClr val="FFCC00"/>
                </a:solidFill>
                <a:latin typeface="Arial" charset="0"/>
              </a:rPr>
              <a:t>Presumptions</a:t>
            </a:r>
            <a:r>
              <a:rPr lang="en-US" b="1" dirty="0">
                <a:solidFill>
                  <a:srgbClr val="FFCC00"/>
                </a:solidFill>
                <a:latin typeface="Arial" charset="0"/>
              </a:rPr>
              <a:t>.</a:t>
            </a:r>
            <a:endParaRPr lang="en-US" sz="3300" b="1" dirty="0">
              <a:solidFill>
                <a:schemeClr val="bg1"/>
              </a:solidFill>
              <a:latin typeface="Arial" charset="0"/>
            </a:endParaRPr>
          </a:p>
          <a:p>
            <a:pPr marL="990600" lvl="1" indent="-533400" eaLnBrk="1" hangingPunct="1">
              <a:spcBef>
                <a:spcPct val="30000"/>
              </a:spcBef>
            </a:pPr>
            <a:r>
              <a:rPr lang="en-US" sz="2900" b="1" dirty="0">
                <a:solidFill>
                  <a:srgbClr val="FFFFCC"/>
                </a:solidFill>
                <a:latin typeface="Arial" charset="0"/>
              </a:rPr>
              <a:t>Presumption is a dangerous thing.</a:t>
            </a:r>
          </a:p>
          <a:p>
            <a:pPr marL="609600" indent="-609600" eaLnBrk="1" hangingPunct="1">
              <a:buNone/>
            </a:pPr>
            <a:r>
              <a:rPr lang="en-US" sz="2800" b="1" i="1" dirty="0">
                <a:solidFill>
                  <a:srgbClr val="FFCC00"/>
                </a:solidFill>
                <a:latin typeface="Arial" charset="0"/>
              </a:rPr>
              <a:t>“although I was formerly a blasphemer, a persecutor, and an insolent man; but I obtained mercy because I did it ignorantly in unbelief.”</a:t>
            </a:r>
            <a:r>
              <a:rPr lang="en-US" sz="2800" b="1" dirty="0">
                <a:solidFill>
                  <a:srgbClr val="FFCC00"/>
                </a:solidFill>
                <a:latin typeface="Arial" charset="0"/>
              </a:rPr>
              <a:t> {1 Timothy 1:13}</a:t>
            </a:r>
          </a:p>
          <a:p>
            <a:pPr marL="609600" indent="-609600" eaLnBrk="1" hangingPunct="1">
              <a:buNone/>
            </a:pPr>
            <a:r>
              <a:rPr lang="en-US" sz="2800" b="1" i="1" dirty="0">
                <a:solidFill>
                  <a:srgbClr val="FFCC00"/>
                </a:solidFill>
                <a:latin typeface="Arial" charset="0"/>
              </a:rPr>
              <a:t>“And Paul said, ‘I would to God that not only you, but also all who hear me today, might become both almost and altogether such as I am, except for these chains.’”</a:t>
            </a:r>
            <a:r>
              <a:rPr lang="en-US" sz="2800" b="1" dirty="0">
                <a:solidFill>
                  <a:srgbClr val="FFCC00"/>
                </a:solidFill>
                <a:latin typeface="Arial" charset="0"/>
              </a:rPr>
              <a:t> {Acts 26:29}</a:t>
            </a:r>
            <a:endParaRPr lang="en-US" sz="3000" b="1" dirty="0">
              <a:solidFill>
                <a:srgbClr val="FFFFCC"/>
              </a:solidFill>
              <a:latin typeface="Arial" charset="0"/>
            </a:endParaRPr>
          </a:p>
        </p:txBody>
      </p:sp>
      <p:sp>
        <p:nvSpPr>
          <p:cNvPr id="21507" name="Title 1"/>
          <p:cNvSpPr>
            <a:spLocks/>
          </p:cNvSpPr>
          <p:nvPr/>
        </p:nvSpPr>
        <p:spPr bwMode="auto">
          <a:xfrm>
            <a:off x="457200" y="214581"/>
            <a:ext cx="8229600" cy="1323439"/>
          </a:xfrm>
          <a:prstGeom prst="rect">
            <a:avLst/>
          </a:prstGeom>
          <a:noFill/>
          <a:ln w="38100">
            <a:noFill/>
            <a:miter lim="800000"/>
            <a:headEnd/>
            <a:tailEnd/>
          </a:ln>
        </p:spPr>
        <p:txBody>
          <a:bodyPr anchor="ctr">
            <a:spAutoFit/>
          </a:bodyPr>
          <a:lstStyle/>
          <a:p>
            <a:pPr algn="ctr"/>
            <a:r>
              <a:rPr lang="en-US" sz="4000" b="1" dirty="0">
                <a:solidFill>
                  <a:srgbClr val="FFFFCC"/>
                </a:solidFill>
              </a:rPr>
              <a:t>Some </a:t>
            </a:r>
            <a:r>
              <a:rPr lang="en-US" sz="4000" b="1" u="sng" dirty="0">
                <a:solidFill>
                  <a:srgbClr val="FFFFCC"/>
                </a:solidFill>
              </a:rPr>
              <a:t>Are</a:t>
            </a:r>
            <a:r>
              <a:rPr lang="en-US" sz="4000" b="1" dirty="0">
                <a:solidFill>
                  <a:srgbClr val="FFFFCC"/>
                </a:solidFill>
              </a:rPr>
              <a:t> at Ease </a:t>
            </a:r>
            <a:br>
              <a:rPr lang="en-US" sz="4000" b="1" u="sng" dirty="0">
                <a:solidFill>
                  <a:srgbClr val="FFFFCC"/>
                </a:solidFill>
              </a:rPr>
            </a:br>
            <a:r>
              <a:rPr lang="en-US" sz="4000" b="1" dirty="0">
                <a:solidFill>
                  <a:srgbClr val="FFFFCC"/>
                </a:solidFill>
              </a:rPr>
              <a:t>Because of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458200" cy="3702552"/>
          </a:xfrm>
          <a:solidFill>
            <a:srgbClr val="000000">
              <a:alpha val="59999"/>
            </a:srgbClr>
          </a:solidFill>
          <a:ln>
            <a:solidFill>
              <a:srgbClr val="FFFFCC"/>
            </a:solidFill>
          </a:ln>
        </p:spPr>
        <p:txBody>
          <a:bodyPr>
            <a:spAutoFit/>
          </a:bodyPr>
          <a:lstStyle/>
          <a:p>
            <a:pPr marL="514350" indent="-514350" eaLnBrk="1" hangingPunct="1">
              <a:spcBef>
                <a:spcPct val="30000"/>
              </a:spcBef>
              <a:buFont typeface="Arial" charset="0"/>
              <a:buAutoNum type="arabicPeriod" startAt="4"/>
            </a:pPr>
            <a:r>
              <a:rPr lang="en-US" sz="3300" b="1" u="sng" dirty="0">
                <a:solidFill>
                  <a:srgbClr val="FFCC00"/>
                </a:solidFill>
                <a:latin typeface="Arial" charset="0"/>
              </a:rPr>
              <a:t>They don’t want to do the work</a:t>
            </a:r>
            <a:r>
              <a:rPr lang="en-US" sz="3300" b="1" dirty="0">
                <a:solidFill>
                  <a:srgbClr val="FFCC00"/>
                </a:solidFill>
                <a:latin typeface="Arial" charset="0"/>
              </a:rPr>
              <a:t>.</a:t>
            </a:r>
            <a:endParaRPr lang="en-US" sz="3000" b="1" dirty="0">
              <a:solidFill>
                <a:srgbClr val="FFCC00"/>
              </a:solidFill>
              <a:latin typeface="Arial" charset="0"/>
            </a:endParaRPr>
          </a:p>
          <a:p>
            <a:pPr marL="990600" lvl="1" indent="-361950" eaLnBrk="1" hangingPunct="1">
              <a:spcBef>
                <a:spcPct val="30000"/>
              </a:spcBef>
            </a:pPr>
            <a:r>
              <a:rPr lang="en-US" b="1" dirty="0">
                <a:solidFill>
                  <a:srgbClr val="FFFFCC"/>
                </a:solidFill>
                <a:latin typeface="Arial" charset="0"/>
              </a:rPr>
              <a:t>This keeps many at </a:t>
            </a:r>
            <a:r>
              <a:rPr lang="en-US" b="1" i="1" dirty="0">
                <a:solidFill>
                  <a:srgbClr val="FFFFCC"/>
                </a:solidFill>
                <a:latin typeface="Arial" charset="0"/>
              </a:rPr>
              <a:t>ease</a:t>
            </a:r>
            <a:r>
              <a:rPr lang="en-US" b="1" dirty="0">
                <a:solidFill>
                  <a:srgbClr val="FFFFCC"/>
                </a:solidFill>
                <a:latin typeface="Arial" charset="0"/>
              </a:rPr>
              <a:t>.</a:t>
            </a:r>
          </a:p>
          <a:p>
            <a:pPr marL="990600" lvl="1" indent="-361950" eaLnBrk="1" hangingPunct="1">
              <a:spcBef>
                <a:spcPct val="30000"/>
              </a:spcBef>
            </a:pPr>
            <a:r>
              <a:rPr lang="en-US" b="1" dirty="0">
                <a:solidFill>
                  <a:srgbClr val="FFFFCC"/>
                </a:solidFill>
                <a:latin typeface="Arial" charset="0"/>
              </a:rPr>
              <a:t>It’s easier to sit back and allow others to do the work than to busy ourselves.</a:t>
            </a:r>
          </a:p>
          <a:p>
            <a:pPr marL="990600" lvl="1" indent="-361950" eaLnBrk="1" hangingPunct="1">
              <a:spcBef>
                <a:spcPct val="30000"/>
              </a:spcBef>
            </a:pPr>
            <a:r>
              <a:rPr lang="en-US" b="1" dirty="0">
                <a:solidFill>
                  <a:srgbClr val="FFFFCC"/>
                </a:solidFill>
                <a:latin typeface="Arial" charset="0"/>
              </a:rPr>
              <a:t>The tasks may be unpleasant ones that we don’t like.</a:t>
            </a:r>
          </a:p>
          <a:p>
            <a:pPr marL="990600" lvl="1" indent="-361950" eaLnBrk="1" hangingPunct="1">
              <a:spcBef>
                <a:spcPct val="30000"/>
              </a:spcBef>
            </a:pPr>
            <a:r>
              <a:rPr lang="en-US" b="1" dirty="0">
                <a:solidFill>
                  <a:srgbClr val="FFFFCC"/>
                </a:solidFill>
                <a:latin typeface="Arial" charset="0"/>
              </a:rPr>
              <a:t>Could this be why we procrastinate?</a:t>
            </a:r>
            <a:endParaRPr lang="en-US" sz="2600" b="1" dirty="0">
              <a:solidFill>
                <a:schemeClr val="bg1"/>
              </a:solidFill>
              <a:latin typeface="Arial" charset="0"/>
            </a:endParaRPr>
          </a:p>
        </p:txBody>
      </p:sp>
      <p:sp>
        <p:nvSpPr>
          <p:cNvPr id="22531" name="Title 1"/>
          <p:cNvSpPr>
            <a:spLocks/>
          </p:cNvSpPr>
          <p:nvPr/>
        </p:nvSpPr>
        <p:spPr bwMode="auto">
          <a:xfrm>
            <a:off x="457200" y="62181"/>
            <a:ext cx="8229600" cy="1323439"/>
          </a:xfrm>
          <a:prstGeom prst="rect">
            <a:avLst/>
          </a:prstGeom>
          <a:noFill/>
          <a:ln w="38100">
            <a:noFill/>
            <a:miter lim="800000"/>
            <a:headEnd/>
            <a:tailEnd/>
          </a:ln>
        </p:spPr>
        <p:txBody>
          <a:bodyPr anchor="ctr">
            <a:spAutoFit/>
          </a:bodyPr>
          <a:lstStyle/>
          <a:p>
            <a:pPr algn="ctr"/>
            <a:r>
              <a:rPr lang="en-US" sz="4000" b="1" dirty="0">
                <a:solidFill>
                  <a:srgbClr val="FFFFCC"/>
                </a:solidFill>
              </a:rPr>
              <a:t>Some </a:t>
            </a:r>
            <a:r>
              <a:rPr lang="en-US" sz="4000" b="1" u="sng" dirty="0">
                <a:solidFill>
                  <a:srgbClr val="FFFFCC"/>
                </a:solidFill>
              </a:rPr>
              <a:t>Are</a:t>
            </a:r>
            <a:r>
              <a:rPr lang="en-US" sz="4000" b="1" dirty="0">
                <a:solidFill>
                  <a:srgbClr val="FFFFCC"/>
                </a:solidFill>
              </a:rPr>
              <a:t> at Ease </a:t>
            </a:r>
            <a:br>
              <a:rPr lang="en-US" sz="4000" b="1" u="sng" dirty="0">
                <a:solidFill>
                  <a:srgbClr val="FFFFCC"/>
                </a:solidFill>
              </a:rPr>
            </a:br>
            <a:r>
              <a:rPr lang="en-US" sz="4000" b="1" dirty="0">
                <a:solidFill>
                  <a:srgbClr val="FFFFCC"/>
                </a:solidFill>
              </a:rPr>
              <a:t>Because …</a:t>
            </a: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linds(horizont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linds(horizont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linds(horizontal)">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linds(horizontal)">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458200" cy="5181600"/>
          </a:xfrm>
          <a:solidFill>
            <a:srgbClr val="000000">
              <a:alpha val="59999"/>
            </a:srgbClr>
          </a:solidFill>
          <a:ln>
            <a:solidFill>
              <a:srgbClr val="FFFFCC"/>
            </a:solidFill>
          </a:ln>
        </p:spPr>
        <p:txBody>
          <a:bodyPr>
            <a:spAutoFit/>
          </a:bodyPr>
          <a:lstStyle/>
          <a:p>
            <a:pPr marL="609600" indent="-609600" eaLnBrk="1" hangingPunct="1">
              <a:buFont typeface="Arial" charset="0"/>
              <a:buAutoNum type="arabicPeriod" startAt="4"/>
            </a:pPr>
            <a:r>
              <a:rPr lang="en-US" b="1" u="sng" dirty="0">
                <a:solidFill>
                  <a:srgbClr val="FFCC00"/>
                </a:solidFill>
                <a:latin typeface="Arial Narrow" pitchFamily="34" charset="0"/>
              </a:rPr>
              <a:t>They don’t want to do the work</a:t>
            </a:r>
            <a:r>
              <a:rPr lang="en-US" b="1" dirty="0">
                <a:solidFill>
                  <a:srgbClr val="FFCC00"/>
                </a:solidFill>
                <a:latin typeface="Arial Narrow" pitchFamily="34" charset="0"/>
              </a:rPr>
              <a:t>.</a:t>
            </a:r>
          </a:p>
          <a:p>
            <a:pPr marL="1143000" lvl="1" indent="-419100" eaLnBrk="1" hangingPunct="1"/>
            <a:r>
              <a:rPr lang="en-US" b="1" dirty="0">
                <a:solidFill>
                  <a:srgbClr val="FFFFCC"/>
                </a:solidFill>
                <a:latin typeface="Arial Narrow" pitchFamily="34" charset="0"/>
              </a:rPr>
              <a:t>God hates idleness.</a:t>
            </a:r>
          </a:p>
          <a:p>
            <a:pPr marL="1543050" lvl="2" indent="-285750" eaLnBrk="1" hangingPunct="1"/>
            <a:r>
              <a:rPr lang="en-US" b="1" i="1" dirty="0">
                <a:solidFill>
                  <a:srgbClr val="FFC000"/>
                </a:solidFill>
                <a:latin typeface="Arial Narrow" pitchFamily="34" charset="0"/>
              </a:rPr>
              <a:t>“Because of laziness the building decays, and through idleness of hands the house leaks.”</a:t>
            </a:r>
            <a:r>
              <a:rPr lang="en-US" b="1" dirty="0">
                <a:solidFill>
                  <a:srgbClr val="FFC000"/>
                </a:solidFill>
                <a:latin typeface="Arial Narrow" pitchFamily="34" charset="0"/>
              </a:rPr>
              <a:t> </a:t>
            </a:r>
            <a:br>
              <a:rPr lang="en-US" b="1" dirty="0">
                <a:solidFill>
                  <a:srgbClr val="FFC000"/>
                </a:solidFill>
                <a:latin typeface="Arial Narrow" pitchFamily="34" charset="0"/>
              </a:rPr>
            </a:br>
            <a:r>
              <a:rPr lang="en-US" b="1" dirty="0">
                <a:solidFill>
                  <a:srgbClr val="FFC000"/>
                </a:solidFill>
                <a:latin typeface="Arial Narrow" pitchFamily="34" charset="0"/>
              </a:rPr>
              <a:t>{Ecclesiastes 10:18}</a:t>
            </a:r>
          </a:p>
          <a:p>
            <a:pPr marL="1543050" lvl="2" indent="-285750" eaLnBrk="1" hangingPunct="1"/>
            <a:r>
              <a:rPr lang="en-US" b="1" i="1" dirty="0">
                <a:solidFill>
                  <a:srgbClr val="FFC000"/>
                </a:solidFill>
                <a:latin typeface="Arial Narrow" pitchFamily="34" charset="0"/>
              </a:rPr>
              <a:t>“But his lord answered and said to him, ‘You wicked and lazy servant, you knew that I reap where I have not sown, and gather where I have not scattered seed.’”</a:t>
            </a:r>
            <a:r>
              <a:rPr lang="en-US" b="1" dirty="0">
                <a:solidFill>
                  <a:srgbClr val="FFC000"/>
                </a:solidFill>
                <a:latin typeface="Arial Narrow" pitchFamily="34" charset="0"/>
              </a:rPr>
              <a:t> {Matthew 25:26}</a:t>
            </a:r>
          </a:p>
          <a:p>
            <a:pPr marL="1543050" lvl="2" indent="-285750" eaLnBrk="1" hangingPunct="1"/>
            <a:r>
              <a:rPr lang="en-US" b="1" i="1" dirty="0">
                <a:solidFill>
                  <a:srgbClr val="FFC000"/>
                </a:solidFill>
                <a:latin typeface="Arial Narrow" pitchFamily="34" charset="0"/>
              </a:rPr>
              <a:t>“And we desire that each one of you show the same diligence to the full assurance of hope until the end.”</a:t>
            </a:r>
            <a:r>
              <a:rPr lang="en-US" b="1" dirty="0">
                <a:solidFill>
                  <a:srgbClr val="FFC000"/>
                </a:solidFill>
                <a:latin typeface="Arial Narrow" pitchFamily="34" charset="0"/>
              </a:rPr>
              <a:t> {Hebrews 6:11}</a:t>
            </a:r>
            <a:endParaRPr lang="en-US" b="1" dirty="0">
              <a:solidFill>
                <a:schemeClr val="bg1"/>
              </a:solidFill>
              <a:latin typeface="Arial Narrow" pitchFamily="34" charset="0"/>
            </a:endParaRPr>
          </a:p>
        </p:txBody>
      </p:sp>
      <p:sp>
        <p:nvSpPr>
          <p:cNvPr id="23555" name="Title 1"/>
          <p:cNvSpPr>
            <a:spLocks/>
          </p:cNvSpPr>
          <p:nvPr/>
        </p:nvSpPr>
        <p:spPr bwMode="auto">
          <a:xfrm>
            <a:off x="457200" y="214581"/>
            <a:ext cx="8229600" cy="1323439"/>
          </a:xfrm>
          <a:prstGeom prst="rect">
            <a:avLst/>
          </a:prstGeom>
          <a:noFill/>
          <a:ln w="38100">
            <a:noFill/>
            <a:miter lim="800000"/>
            <a:headEnd/>
            <a:tailEnd/>
          </a:ln>
        </p:spPr>
        <p:txBody>
          <a:bodyPr anchor="ctr">
            <a:spAutoFit/>
          </a:bodyPr>
          <a:lstStyle/>
          <a:p>
            <a:pPr algn="ctr"/>
            <a:r>
              <a:rPr lang="en-US" sz="4000" b="1" dirty="0">
                <a:solidFill>
                  <a:srgbClr val="FFFFCC"/>
                </a:solidFill>
              </a:rPr>
              <a:t>Some </a:t>
            </a:r>
            <a:r>
              <a:rPr lang="en-US" sz="4000" b="1" u="sng" dirty="0">
                <a:solidFill>
                  <a:srgbClr val="FFFFCC"/>
                </a:solidFill>
              </a:rPr>
              <a:t>Are</a:t>
            </a:r>
            <a:r>
              <a:rPr lang="en-US" sz="4000" b="1" dirty="0">
                <a:solidFill>
                  <a:srgbClr val="FFFFCC"/>
                </a:solidFill>
              </a:rPr>
              <a:t> at Ease </a:t>
            </a:r>
            <a:br>
              <a:rPr lang="en-US" sz="4000" b="1" u="sng" dirty="0">
                <a:solidFill>
                  <a:srgbClr val="FFFFCC"/>
                </a:solidFill>
              </a:rPr>
            </a:br>
            <a:r>
              <a:rPr lang="en-US" sz="4000" b="1" dirty="0">
                <a:solidFill>
                  <a:srgbClr val="FFFFCC"/>
                </a:solidFill>
              </a:rPr>
              <a:t>Because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458200" cy="4462760"/>
          </a:xfrm>
          <a:solidFill>
            <a:srgbClr val="000000">
              <a:alpha val="59999"/>
            </a:srgbClr>
          </a:solidFill>
          <a:ln>
            <a:solidFill>
              <a:srgbClr val="FFFFCC"/>
            </a:solidFill>
          </a:ln>
        </p:spPr>
        <p:txBody>
          <a:bodyPr>
            <a:spAutoFit/>
          </a:bodyPr>
          <a:lstStyle/>
          <a:p>
            <a:pPr marL="609600" indent="-609600" defTabSz="571500" eaLnBrk="1" hangingPunct="1">
              <a:buFont typeface="Arial" charset="0"/>
              <a:buAutoNum type="arabicPeriod" startAt="5"/>
            </a:pPr>
            <a:r>
              <a:rPr lang="en-US" b="1" u="sng" dirty="0">
                <a:solidFill>
                  <a:srgbClr val="FFCC00"/>
                </a:solidFill>
                <a:latin typeface="Arial" charset="0"/>
              </a:rPr>
              <a:t>Indifference</a:t>
            </a:r>
            <a:r>
              <a:rPr lang="en-US" sz="2800" b="1" dirty="0">
                <a:solidFill>
                  <a:srgbClr val="FFCC00"/>
                </a:solidFill>
                <a:latin typeface="Arial" charset="0"/>
              </a:rPr>
              <a:t> </a:t>
            </a:r>
            <a:r>
              <a:rPr lang="en-US" sz="2800" b="1" dirty="0">
                <a:solidFill>
                  <a:srgbClr val="FFFFCC"/>
                </a:solidFill>
                <a:latin typeface="Arial" charset="0"/>
              </a:rPr>
              <a:t>– they didn’t care.</a:t>
            </a:r>
          </a:p>
          <a:p>
            <a:pPr marL="1200150" lvl="1" indent="-476250" defTabSz="571500" eaLnBrk="1" hangingPunct="1"/>
            <a:r>
              <a:rPr lang="en-US" b="1" dirty="0">
                <a:solidFill>
                  <a:srgbClr val="FFFFCC"/>
                </a:solidFill>
                <a:latin typeface="Arial" charset="0"/>
              </a:rPr>
              <a:t>Many are at </a:t>
            </a:r>
            <a:r>
              <a:rPr lang="en-US" b="1" i="1" dirty="0">
                <a:solidFill>
                  <a:srgbClr val="FFFFCC"/>
                </a:solidFill>
                <a:latin typeface="Arial" charset="0"/>
              </a:rPr>
              <a:t>ease</a:t>
            </a:r>
            <a:r>
              <a:rPr lang="en-US" b="1" dirty="0">
                <a:solidFill>
                  <a:srgbClr val="FFFFCC"/>
                </a:solidFill>
                <a:latin typeface="Arial" charset="0"/>
              </a:rPr>
              <a:t> because they really do not care about what is going on.</a:t>
            </a:r>
          </a:p>
          <a:p>
            <a:pPr marL="1200150" lvl="1" indent="-476250" defTabSz="571500" eaLnBrk="1" hangingPunct="1"/>
            <a:r>
              <a:rPr lang="en-US" b="1" dirty="0">
                <a:solidFill>
                  <a:srgbClr val="FFFFCC"/>
                </a:solidFill>
                <a:latin typeface="Arial" charset="0"/>
              </a:rPr>
              <a:t>They’re comfortable where they are and don’t want or plan to change.</a:t>
            </a:r>
          </a:p>
          <a:p>
            <a:pPr marL="1200150" lvl="1" indent="-476250" defTabSz="571500" eaLnBrk="1" hangingPunct="1"/>
            <a:r>
              <a:rPr lang="en-US" b="1" dirty="0">
                <a:solidFill>
                  <a:srgbClr val="FFFFCC"/>
                </a:solidFill>
                <a:latin typeface="Arial" charset="0"/>
              </a:rPr>
              <a:t>If a person cannot be moved to care, he will make little or no effort to please God.</a:t>
            </a:r>
          </a:p>
          <a:p>
            <a:pPr marL="1200150" lvl="1" indent="-476250" defTabSz="571500" eaLnBrk="1" hangingPunct="1"/>
            <a:r>
              <a:rPr lang="en-US" b="1" dirty="0">
                <a:solidFill>
                  <a:srgbClr val="FFFFCC"/>
                </a:solidFill>
                <a:latin typeface="Arial" charset="0"/>
              </a:rPr>
              <a:t>The church at Laodicea had this problem.</a:t>
            </a:r>
          </a:p>
          <a:p>
            <a:pPr marL="1543050" lvl="2" defTabSz="571500" eaLnBrk="1" hangingPunct="1"/>
            <a:r>
              <a:rPr lang="en-US" sz="2800" b="1" dirty="0">
                <a:solidFill>
                  <a:srgbClr val="FFCC00"/>
                </a:solidFill>
                <a:latin typeface="Arial" charset="0"/>
              </a:rPr>
              <a:t>Revelation 3:15-17</a:t>
            </a:r>
            <a:endParaRPr lang="en-US" sz="2800" b="1" dirty="0">
              <a:solidFill>
                <a:schemeClr val="bg1"/>
              </a:solidFill>
              <a:latin typeface="Arial" charset="0"/>
            </a:endParaRPr>
          </a:p>
        </p:txBody>
      </p:sp>
      <p:sp>
        <p:nvSpPr>
          <p:cNvPr id="24579" name="Title 1"/>
          <p:cNvSpPr>
            <a:spLocks/>
          </p:cNvSpPr>
          <p:nvPr/>
        </p:nvSpPr>
        <p:spPr bwMode="auto">
          <a:xfrm>
            <a:off x="457200" y="214581"/>
            <a:ext cx="8229600" cy="1323439"/>
          </a:xfrm>
          <a:prstGeom prst="rect">
            <a:avLst/>
          </a:prstGeom>
          <a:noFill/>
          <a:ln w="38100">
            <a:noFill/>
            <a:miter lim="800000"/>
            <a:headEnd/>
            <a:tailEnd/>
          </a:ln>
        </p:spPr>
        <p:txBody>
          <a:bodyPr anchor="ctr">
            <a:spAutoFit/>
          </a:bodyPr>
          <a:lstStyle/>
          <a:p>
            <a:pPr algn="ctr"/>
            <a:r>
              <a:rPr lang="en-US" sz="4000" b="1" dirty="0">
                <a:solidFill>
                  <a:srgbClr val="FFFFCC"/>
                </a:solidFill>
              </a:rPr>
              <a:t>Some </a:t>
            </a:r>
            <a:r>
              <a:rPr lang="en-US" sz="4000" b="1" u="sng" dirty="0">
                <a:solidFill>
                  <a:srgbClr val="FFFFCC"/>
                </a:solidFill>
              </a:rPr>
              <a:t>Are</a:t>
            </a:r>
            <a:r>
              <a:rPr lang="en-US" sz="4000" b="1" dirty="0">
                <a:solidFill>
                  <a:srgbClr val="FFFFCC"/>
                </a:solidFill>
              </a:rPr>
              <a:t> at Ease </a:t>
            </a:r>
            <a:br>
              <a:rPr lang="en-US" sz="4000" b="1" u="sng" dirty="0">
                <a:solidFill>
                  <a:srgbClr val="FFFFCC"/>
                </a:solidFill>
              </a:rPr>
            </a:br>
            <a:r>
              <a:rPr lang="en-US" sz="4000" b="1" dirty="0">
                <a:solidFill>
                  <a:srgbClr val="FFFFCC"/>
                </a:solidFill>
              </a:rPr>
              <a:t>Because of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186779"/>
            <a:ext cx="8229600" cy="769441"/>
          </a:xfrm>
        </p:spPr>
        <p:txBody>
          <a:bodyPr>
            <a:spAutoFit/>
          </a:bodyPr>
          <a:lstStyle/>
          <a:p>
            <a:pPr eaLnBrk="1" hangingPunct="1"/>
            <a:r>
              <a:rPr lang="en-US" b="1" dirty="0">
                <a:solidFill>
                  <a:srgbClr val="FFFFCC"/>
                </a:solidFill>
                <a:latin typeface="Arial" charset="0"/>
              </a:rPr>
              <a:t>Overcoming Our Ease</a:t>
            </a:r>
          </a:p>
        </p:txBody>
      </p:sp>
      <p:sp>
        <p:nvSpPr>
          <p:cNvPr id="25603" name="Content Placeholder 2"/>
          <p:cNvSpPr>
            <a:spLocks noGrp="1"/>
          </p:cNvSpPr>
          <p:nvPr>
            <p:ph idx="1"/>
          </p:nvPr>
        </p:nvSpPr>
        <p:spPr>
          <a:xfrm>
            <a:off x="381000" y="1447800"/>
            <a:ext cx="8458200" cy="3342453"/>
          </a:xfrm>
          <a:solidFill>
            <a:srgbClr val="000000">
              <a:alpha val="59999"/>
            </a:srgbClr>
          </a:solidFill>
          <a:ln>
            <a:solidFill>
              <a:schemeClr val="bg1"/>
            </a:solidFill>
          </a:ln>
        </p:spPr>
        <p:txBody>
          <a:bodyPr>
            <a:spAutoFit/>
          </a:bodyPr>
          <a:lstStyle/>
          <a:p>
            <a:pPr marL="609600" indent="-609600" eaLnBrk="1" hangingPunct="1">
              <a:buFont typeface="Arial" charset="0"/>
              <a:buAutoNum type="arabicPeriod"/>
            </a:pPr>
            <a:r>
              <a:rPr lang="en-US" b="1" dirty="0">
                <a:solidFill>
                  <a:srgbClr val="FFCC00"/>
                </a:solidFill>
                <a:latin typeface="Arial" charset="0"/>
              </a:rPr>
              <a:t>WAKE UP!</a:t>
            </a:r>
            <a:r>
              <a:rPr lang="en-US" b="1" dirty="0">
                <a:solidFill>
                  <a:schemeClr val="bg1"/>
                </a:solidFill>
                <a:latin typeface="Arial" charset="0"/>
              </a:rPr>
              <a:t> </a:t>
            </a:r>
            <a:r>
              <a:rPr lang="en-US" b="1" dirty="0">
                <a:solidFill>
                  <a:srgbClr val="FFFFCC"/>
                </a:solidFill>
                <a:latin typeface="Arial" charset="0"/>
              </a:rPr>
              <a:t>The clock is ticking …</a:t>
            </a:r>
          </a:p>
          <a:p>
            <a:pPr marL="990600" lvl="1" indent="-533400" eaLnBrk="1" hangingPunct="1"/>
            <a:r>
              <a:rPr lang="en-US" b="1" dirty="0">
                <a:solidFill>
                  <a:srgbClr val="FFFFCC"/>
                </a:solidFill>
                <a:latin typeface="Arial" charset="0"/>
              </a:rPr>
              <a:t>We should take inventory of our lives.</a:t>
            </a:r>
          </a:p>
          <a:p>
            <a:pPr marL="990600" lvl="1" indent="-533400" eaLnBrk="1" hangingPunct="1">
              <a:buNone/>
            </a:pPr>
            <a:r>
              <a:rPr lang="en-US" b="1" i="1" dirty="0">
                <a:solidFill>
                  <a:srgbClr val="FFCC00"/>
                </a:solidFill>
                <a:latin typeface="Arial" charset="0"/>
              </a:rPr>
              <a:t>“Examine yourselves as to whether you are in the faith. Test yourselves. Do you not know yourselves, that Jesus Christ is in you? – unless indeed you are disqualified.”</a:t>
            </a:r>
            <a:r>
              <a:rPr lang="en-US" b="1" dirty="0">
                <a:solidFill>
                  <a:srgbClr val="FFCC00"/>
                </a:solidFill>
                <a:latin typeface="Arial" charset="0"/>
              </a:rPr>
              <a:t> {2 Corinthians 13:5}</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p:cTn id="7" dur="500" fill="hold"/>
                                        <p:tgtEl>
                                          <p:spTgt spid="2560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560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p:cTn id="13" dur="500" fill="hold"/>
                                        <p:tgtEl>
                                          <p:spTgt spid="2560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560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p:cTn id="19" dur="500" fill="hold"/>
                                        <p:tgtEl>
                                          <p:spTgt spid="2560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560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227" y="1447800"/>
            <a:ext cx="8534400" cy="3859518"/>
          </a:xfrm>
          <a:solidFill>
            <a:srgbClr val="000000">
              <a:alpha val="59999"/>
            </a:srgbClr>
          </a:solidFill>
          <a:ln>
            <a:solidFill>
              <a:srgbClr val="FFFFCC"/>
            </a:solidFill>
          </a:ln>
        </p:spPr>
        <p:txBody>
          <a:bodyPr wrap="square">
            <a:spAutoFit/>
          </a:bodyPr>
          <a:lstStyle/>
          <a:p>
            <a:pPr marL="609600" indent="-609600" eaLnBrk="1" hangingPunct="1">
              <a:buFont typeface="Arial" charset="0"/>
              <a:buAutoNum type="arabicPeriod"/>
            </a:pPr>
            <a:r>
              <a:rPr lang="en-US" b="1" dirty="0">
                <a:solidFill>
                  <a:srgbClr val="FFCC00"/>
                </a:solidFill>
                <a:latin typeface="Arial" charset="0"/>
              </a:rPr>
              <a:t>WAKE UP!</a:t>
            </a:r>
            <a:r>
              <a:rPr lang="en-US" b="1" dirty="0">
                <a:solidFill>
                  <a:schemeClr val="bg1"/>
                </a:solidFill>
                <a:latin typeface="Arial" charset="0"/>
              </a:rPr>
              <a:t> </a:t>
            </a:r>
            <a:r>
              <a:rPr lang="en-US" b="1" dirty="0">
                <a:solidFill>
                  <a:srgbClr val="FFFFCC"/>
                </a:solidFill>
                <a:latin typeface="Arial" charset="0"/>
              </a:rPr>
              <a:t>The clock is ticking …</a:t>
            </a:r>
          </a:p>
          <a:p>
            <a:pPr marL="990600" lvl="1" indent="-533400" eaLnBrk="1" hangingPunct="1"/>
            <a:r>
              <a:rPr lang="en-US" b="1" dirty="0">
                <a:solidFill>
                  <a:srgbClr val="FFFFCC"/>
                </a:solidFill>
                <a:latin typeface="Arial" charset="0"/>
              </a:rPr>
              <a:t>Today – not tomorrow – is the day to begin</a:t>
            </a:r>
            <a:r>
              <a:rPr lang="en-US" b="1" dirty="0">
                <a:solidFill>
                  <a:schemeClr val="bg1"/>
                </a:solidFill>
                <a:latin typeface="Arial" charset="0"/>
              </a:rPr>
              <a:t>.</a:t>
            </a:r>
          </a:p>
          <a:p>
            <a:pPr marL="990600" lvl="1" indent="-533400" eaLnBrk="1" hangingPunct="1">
              <a:buNone/>
            </a:pPr>
            <a:endParaRPr lang="en-US" b="1" i="1" dirty="0">
              <a:solidFill>
                <a:srgbClr val="FFC000"/>
              </a:solidFill>
              <a:latin typeface="Arial" charset="0"/>
            </a:endParaRPr>
          </a:p>
          <a:p>
            <a:pPr marL="990600" lvl="1" indent="-533400" eaLnBrk="1" hangingPunct="1">
              <a:buNone/>
            </a:pPr>
            <a:r>
              <a:rPr lang="en-US" b="1" i="1" dirty="0">
                <a:solidFill>
                  <a:srgbClr val="FFC000"/>
                </a:solidFill>
                <a:latin typeface="Arial" charset="0"/>
              </a:rPr>
              <a:t>“For He says: ‘In an acceptable time I have heard you, and in the day of salvation I have helped you. Behold, now is the accepted time; behold, now is the day of salvation.’”</a:t>
            </a:r>
            <a:r>
              <a:rPr lang="en-US" b="1" dirty="0">
                <a:solidFill>
                  <a:srgbClr val="FFC000"/>
                </a:solidFill>
                <a:latin typeface="Arial" charset="0"/>
              </a:rPr>
              <a:t> {2 Corinthians 6:2}</a:t>
            </a:r>
          </a:p>
        </p:txBody>
      </p:sp>
      <p:sp>
        <p:nvSpPr>
          <p:cNvPr id="26627" name="Title 1"/>
          <p:cNvSpPr>
            <a:spLocks/>
          </p:cNvSpPr>
          <p:nvPr/>
        </p:nvSpPr>
        <p:spPr bwMode="auto">
          <a:xfrm>
            <a:off x="457200" y="186779"/>
            <a:ext cx="8229600" cy="769441"/>
          </a:xfrm>
          <a:prstGeom prst="rect">
            <a:avLst/>
          </a:prstGeom>
          <a:noFill/>
          <a:ln w="38100">
            <a:noFill/>
            <a:miter lim="800000"/>
            <a:headEnd/>
            <a:tailEnd/>
          </a:ln>
        </p:spPr>
        <p:txBody>
          <a:bodyPr anchor="ctr">
            <a:spAutoFit/>
          </a:bodyPr>
          <a:lstStyle/>
          <a:p>
            <a:pPr algn="ctr"/>
            <a:r>
              <a:rPr lang="en-US" sz="4400" b="1" dirty="0">
                <a:solidFill>
                  <a:srgbClr val="FFFFCC"/>
                </a:solidFill>
              </a:rPr>
              <a:t>Overcoming Our Ease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458200" cy="4893647"/>
          </a:xfrm>
          <a:solidFill>
            <a:srgbClr val="000000">
              <a:alpha val="59999"/>
            </a:srgbClr>
          </a:solidFill>
          <a:ln>
            <a:solidFill>
              <a:srgbClr val="FFFFCC"/>
            </a:solidFill>
          </a:ln>
        </p:spPr>
        <p:txBody>
          <a:bodyPr>
            <a:spAutoFit/>
          </a:bodyPr>
          <a:lstStyle/>
          <a:p>
            <a:pPr marL="609600" indent="-609600" eaLnBrk="1" hangingPunct="1">
              <a:buFont typeface="Arial" charset="0"/>
              <a:buAutoNum type="arabicPeriod" startAt="2"/>
            </a:pPr>
            <a:r>
              <a:rPr lang="en-US" b="1" dirty="0">
                <a:solidFill>
                  <a:srgbClr val="FFCC00"/>
                </a:solidFill>
                <a:latin typeface="Arial" charset="0"/>
              </a:rPr>
              <a:t>Repent </a:t>
            </a:r>
            <a:r>
              <a:rPr lang="en-US" b="1" dirty="0">
                <a:solidFill>
                  <a:srgbClr val="FFFFCC"/>
                </a:solidFill>
                <a:latin typeface="Arial" charset="0"/>
              </a:rPr>
              <a:t>– resolve to do better</a:t>
            </a:r>
            <a:r>
              <a:rPr lang="en-US" sz="2700" b="1" dirty="0">
                <a:solidFill>
                  <a:srgbClr val="FFFFCC"/>
                </a:solidFill>
                <a:latin typeface="Arial" charset="0"/>
              </a:rPr>
              <a:t>.</a:t>
            </a:r>
          </a:p>
          <a:p>
            <a:pPr marL="990600" lvl="1" indent="-533400" eaLnBrk="1" hangingPunct="1"/>
            <a:r>
              <a:rPr lang="en-US" b="1" dirty="0">
                <a:solidFill>
                  <a:srgbClr val="FFFFCC"/>
                </a:solidFill>
                <a:latin typeface="Arial" charset="0"/>
              </a:rPr>
              <a:t>Anytime we determine we are not what we ought to be, we must repent of our sin.</a:t>
            </a:r>
          </a:p>
          <a:p>
            <a:pPr marL="990600" lvl="1" indent="-533400" eaLnBrk="1" hangingPunct="1"/>
            <a:r>
              <a:rPr lang="en-US" b="1" dirty="0">
                <a:solidFill>
                  <a:srgbClr val="FFFFCC"/>
                </a:solidFill>
                <a:latin typeface="Arial" charset="0"/>
              </a:rPr>
              <a:t>True repentance leads to real change</a:t>
            </a:r>
          </a:p>
          <a:p>
            <a:pPr marL="990600" lvl="1" indent="-533400" eaLnBrk="1" hangingPunct="1"/>
            <a:r>
              <a:rPr lang="en-US" b="1" dirty="0">
                <a:solidFill>
                  <a:srgbClr val="FFFFCC"/>
                </a:solidFill>
                <a:latin typeface="Arial" charset="0"/>
              </a:rPr>
              <a:t>Forgiveness comes after true obedience.</a:t>
            </a:r>
          </a:p>
          <a:p>
            <a:pPr marL="990600" lvl="1" indent="-533400" eaLnBrk="1" hangingPunct="1">
              <a:buNone/>
            </a:pPr>
            <a:endParaRPr lang="en-US" b="1" i="1" dirty="0">
              <a:solidFill>
                <a:srgbClr val="FFCC00"/>
              </a:solidFill>
              <a:latin typeface="Arial" charset="0"/>
            </a:endParaRPr>
          </a:p>
          <a:p>
            <a:pPr marL="990600" lvl="1" indent="-533400" eaLnBrk="1" hangingPunct="1">
              <a:buNone/>
            </a:pPr>
            <a:r>
              <a:rPr lang="en-US" b="1" i="1" dirty="0">
                <a:solidFill>
                  <a:srgbClr val="FFCC00"/>
                </a:solidFill>
                <a:latin typeface="Arial" charset="0"/>
              </a:rPr>
              <a:t>“But if we walk in the light as He is in the light, we have fellowship with one another, and the blood of Jesus Christ His Son cleanses us from all sin.”</a:t>
            </a:r>
            <a:r>
              <a:rPr lang="en-US" b="1" dirty="0">
                <a:solidFill>
                  <a:srgbClr val="FFCC00"/>
                </a:solidFill>
                <a:latin typeface="Arial" charset="0"/>
              </a:rPr>
              <a:t> {1 John 1:7}</a:t>
            </a:r>
          </a:p>
        </p:txBody>
      </p:sp>
      <p:sp>
        <p:nvSpPr>
          <p:cNvPr id="27651" name="Title 1"/>
          <p:cNvSpPr>
            <a:spLocks/>
          </p:cNvSpPr>
          <p:nvPr/>
        </p:nvSpPr>
        <p:spPr bwMode="auto">
          <a:xfrm>
            <a:off x="457200" y="186779"/>
            <a:ext cx="8229600" cy="769441"/>
          </a:xfrm>
          <a:prstGeom prst="rect">
            <a:avLst/>
          </a:prstGeom>
          <a:noFill/>
          <a:ln w="38100">
            <a:noFill/>
            <a:miter lim="800000"/>
            <a:headEnd/>
            <a:tailEnd/>
          </a:ln>
        </p:spPr>
        <p:txBody>
          <a:bodyPr anchor="ctr">
            <a:spAutoFit/>
          </a:bodyPr>
          <a:lstStyle/>
          <a:p>
            <a:pPr algn="ctr"/>
            <a:r>
              <a:rPr lang="en-US" sz="4400" b="1" dirty="0">
                <a:solidFill>
                  <a:srgbClr val="FFFFCC"/>
                </a:solidFill>
              </a:rPr>
              <a:t>Overcoming Our Ease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678363"/>
          </a:xfrm>
          <a:solidFill>
            <a:srgbClr val="000000">
              <a:alpha val="59999"/>
            </a:srgbClr>
          </a:solidFill>
          <a:ln>
            <a:solidFill>
              <a:srgbClr val="FFFFCC"/>
            </a:solidFill>
          </a:ln>
        </p:spPr>
        <p:txBody>
          <a:bodyPr>
            <a:spAutoFit/>
          </a:bodyPr>
          <a:lstStyle/>
          <a:p>
            <a:pPr eaLnBrk="1" hangingPunct="1"/>
            <a:r>
              <a:rPr lang="en-US" sz="3000" b="1" dirty="0">
                <a:solidFill>
                  <a:srgbClr val="FFFFCC"/>
                </a:solidFill>
                <a:latin typeface="Arial Narrow" pitchFamily="34" charset="0"/>
              </a:rPr>
              <a:t>Text reads,</a:t>
            </a:r>
            <a:r>
              <a:rPr lang="en-US" sz="3000" b="1" dirty="0">
                <a:solidFill>
                  <a:schemeClr val="bg1"/>
                </a:solidFill>
                <a:latin typeface="Arial Narrow" pitchFamily="34" charset="0"/>
              </a:rPr>
              <a:t> </a:t>
            </a:r>
            <a:r>
              <a:rPr lang="en-US" sz="3000" b="1" i="1" dirty="0">
                <a:solidFill>
                  <a:srgbClr val="FFFFCC"/>
                </a:solidFill>
                <a:latin typeface="Arial Narrow" pitchFamily="34" charset="0"/>
              </a:rPr>
              <a:t>“Woe to you who are at ease in Zion …”</a:t>
            </a:r>
          </a:p>
          <a:p>
            <a:pPr eaLnBrk="1" hangingPunct="1"/>
            <a:r>
              <a:rPr lang="en-US" sz="3000" b="1" dirty="0">
                <a:solidFill>
                  <a:srgbClr val="FFFFCC"/>
                </a:solidFill>
                <a:latin typeface="Arial Narrow" pitchFamily="34" charset="0"/>
              </a:rPr>
              <a:t>Zion is a name used for Jerusalem.</a:t>
            </a:r>
          </a:p>
          <a:p>
            <a:pPr lvl="1" eaLnBrk="1" hangingPunct="1"/>
            <a:r>
              <a:rPr lang="en-US" sz="3000" b="1" dirty="0">
                <a:solidFill>
                  <a:srgbClr val="FFCC00"/>
                </a:solidFill>
                <a:latin typeface="Arial Narrow" pitchFamily="34" charset="0"/>
              </a:rPr>
              <a:t>Portion of Jerusalem that included the temple</a:t>
            </a:r>
          </a:p>
          <a:p>
            <a:pPr lvl="1" eaLnBrk="1" hangingPunct="1"/>
            <a:r>
              <a:rPr lang="en-US" sz="3000" b="1" dirty="0">
                <a:solidFill>
                  <a:srgbClr val="FFCC00"/>
                </a:solidFill>
                <a:latin typeface="Arial Narrow" pitchFamily="34" charset="0"/>
              </a:rPr>
              <a:t>Spiritual Jerusalem – the kingdom of God’s righteousness</a:t>
            </a:r>
          </a:p>
          <a:p>
            <a:pPr eaLnBrk="1" hangingPunct="1"/>
            <a:r>
              <a:rPr lang="en-US" sz="3000" b="1" dirty="0">
                <a:solidFill>
                  <a:srgbClr val="FFFFCC"/>
                </a:solidFill>
                <a:latin typeface="Arial Narrow" pitchFamily="34" charset="0"/>
              </a:rPr>
              <a:t>They rested on their physical laurels and dismissed the need for God in their lives.</a:t>
            </a:r>
          </a:p>
          <a:p>
            <a:pPr eaLnBrk="1" hangingPunct="1"/>
            <a:r>
              <a:rPr lang="en-US" sz="3000" b="1" dirty="0">
                <a:solidFill>
                  <a:srgbClr val="FFFFCC"/>
                </a:solidFill>
                <a:latin typeface="Arial Narrow" pitchFamily="34" charset="0"/>
              </a:rPr>
              <a:t>They were physically corrupt and spiritually bankrupt.</a:t>
            </a:r>
          </a:p>
        </p:txBody>
      </p:sp>
      <p:sp>
        <p:nvSpPr>
          <p:cNvPr id="4099" name="Title 1"/>
          <p:cNvSpPr>
            <a:spLocks/>
          </p:cNvSpPr>
          <p:nvPr/>
        </p:nvSpPr>
        <p:spPr bwMode="auto">
          <a:xfrm>
            <a:off x="457200" y="461417"/>
            <a:ext cx="8229600" cy="769441"/>
          </a:xfrm>
          <a:prstGeom prst="rect">
            <a:avLst/>
          </a:prstGeom>
          <a:noFill/>
          <a:ln w="9525">
            <a:noFill/>
            <a:miter lim="800000"/>
            <a:headEnd/>
            <a:tailEnd/>
          </a:ln>
        </p:spPr>
        <p:txBody>
          <a:bodyPr anchor="ctr">
            <a:spAutoFit/>
          </a:bodyPr>
          <a:lstStyle/>
          <a:p>
            <a:pPr algn="ctr"/>
            <a:r>
              <a:rPr lang="en-US" sz="4400" b="1" u="sng" dirty="0">
                <a:solidFill>
                  <a:srgbClr val="FFFFCC"/>
                </a:solidFill>
              </a:rPr>
              <a:t>Introduction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p:val>
                                            <p:fltVal val="0.5"/>
                                          </p:val>
                                        </p:tav>
                                        <p:tav tm="100000">
                                          <p:val>
                                            <p:strVal val="#ppt_x"/>
                                          </p:val>
                                        </p:tav>
                                      </p:tavLst>
                                    </p:anim>
                                    <p:anim calcmode="lin" valueType="num">
                                      <p:cBhvr>
                                        <p:cTn id="18" dur="1000" fill="hold"/>
                                        <p:tgtEl>
                                          <p:spTgt spid="3">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528"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ppt_x</p:attrName>
                                        </p:attrNameLst>
                                      </p:cBhvr>
                                      <p:tavLst>
                                        <p:tav tm="0">
                                          <p:val>
                                            <p:fltVal val="0.5"/>
                                          </p:val>
                                        </p:tav>
                                        <p:tav tm="100000">
                                          <p:val>
                                            <p:strVal val="#ppt_x"/>
                                          </p:val>
                                        </p:tav>
                                      </p:tavLst>
                                    </p:anim>
                                    <p:anim calcmode="lin" valueType="num">
                                      <p:cBhvr>
                                        <p:cTn id="26" dur="1000" fill="hold"/>
                                        <p:tgtEl>
                                          <p:spTgt spid="3">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528"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ppt_x</p:attrName>
                                        </p:attrNameLst>
                                      </p:cBhvr>
                                      <p:tavLst>
                                        <p:tav tm="0">
                                          <p:val>
                                            <p:fltVal val="0.5"/>
                                          </p:val>
                                        </p:tav>
                                        <p:tav tm="100000">
                                          <p:val>
                                            <p:strVal val="#ppt_x"/>
                                          </p:val>
                                        </p:tav>
                                      </p:tavLst>
                                    </p:anim>
                                    <p:anim calcmode="lin" valueType="num">
                                      <p:cBhvr>
                                        <p:cTn id="34" dur="1000" fill="hold"/>
                                        <p:tgtEl>
                                          <p:spTgt spid="3">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528"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ppt_x</p:attrName>
                                        </p:attrNameLst>
                                      </p:cBhvr>
                                      <p:tavLst>
                                        <p:tav tm="0">
                                          <p:val>
                                            <p:fltVal val="0.5"/>
                                          </p:val>
                                        </p:tav>
                                        <p:tav tm="100000">
                                          <p:val>
                                            <p:strVal val="#ppt_x"/>
                                          </p:val>
                                        </p:tav>
                                      </p:tavLst>
                                    </p:anim>
                                    <p:anim calcmode="lin" valueType="num">
                                      <p:cBhvr>
                                        <p:cTn id="42" dur="1000" fill="hold"/>
                                        <p:tgtEl>
                                          <p:spTgt spid="3">
                                            <p:txEl>
                                              <p:pRg st="4" end="4"/>
                                            </p:txEl>
                                          </p:spTgt>
                                        </p:tgtEl>
                                        <p:attrNameLst>
                                          <p:attrName>ppt_y</p:attrName>
                                        </p:attrNameLst>
                                      </p:cBhvr>
                                      <p:tavLst>
                                        <p:tav tm="0">
                                          <p:val>
                                            <p:fltVal val="0.5"/>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528"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ppt_x</p:attrName>
                                        </p:attrNameLst>
                                      </p:cBhvr>
                                      <p:tavLst>
                                        <p:tav tm="0">
                                          <p:val>
                                            <p:fltVal val="0.5"/>
                                          </p:val>
                                        </p:tav>
                                        <p:tav tm="100000">
                                          <p:val>
                                            <p:strVal val="#ppt_x"/>
                                          </p:val>
                                        </p:tav>
                                      </p:tavLst>
                                    </p:anim>
                                    <p:anim calcmode="lin" valueType="num">
                                      <p:cBhvr>
                                        <p:cTn id="50" dur="1000" fill="hold"/>
                                        <p:tgtEl>
                                          <p:spTgt spid="3">
                                            <p:txEl>
                                              <p:pRg st="5" end="5"/>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458200" cy="4782848"/>
          </a:xfrm>
          <a:solidFill>
            <a:srgbClr val="000000">
              <a:alpha val="59999"/>
            </a:srgbClr>
          </a:solidFill>
          <a:ln>
            <a:solidFill>
              <a:srgbClr val="FFFFCC"/>
            </a:solidFill>
          </a:ln>
        </p:spPr>
        <p:txBody>
          <a:bodyPr>
            <a:spAutoFit/>
          </a:bodyPr>
          <a:lstStyle/>
          <a:p>
            <a:pPr marL="457200" indent="-457200" eaLnBrk="1" hangingPunct="1">
              <a:buFont typeface="Arial" charset="0"/>
              <a:buAutoNum type="arabicPeriod" startAt="3"/>
            </a:pPr>
            <a:r>
              <a:rPr lang="en-US" b="1" dirty="0">
                <a:solidFill>
                  <a:srgbClr val="FFCC00"/>
                </a:solidFill>
                <a:latin typeface="Arial Narrow" pitchFamily="34" charset="0"/>
              </a:rPr>
              <a:t>Return to the old paths </a:t>
            </a:r>
            <a:r>
              <a:rPr lang="en-US" b="1" dirty="0">
                <a:solidFill>
                  <a:srgbClr val="FFFFCC"/>
                </a:solidFill>
                <a:latin typeface="Arial Narrow" pitchFamily="34" charset="0"/>
              </a:rPr>
              <a:t>– when you were what you needed to be.</a:t>
            </a:r>
          </a:p>
          <a:p>
            <a:pPr marL="1276350" lvl="1" indent="-533400" eaLnBrk="1" hangingPunct="1"/>
            <a:r>
              <a:rPr lang="en-US" b="1" dirty="0">
                <a:solidFill>
                  <a:srgbClr val="FFFFCC"/>
                </a:solidFill>
                <a:latin typeface="Arial Narrow" pitchFamily="34" charset="0"/>
              </a:rPr>
              <a:t>Get to work – don’t lose heart – don’t quit!</a:t>
            </a:r>
          </a:p>
          <a:p>
            <a:pPr marL="1276350" lvl="1" indent="-533400" eaLnBrk="1" hangingPunct="1">
              <a:buNone/>
            </a:pPr>
            <a:r>
              <a:rPr lang="en-US" b="1" i="1" dirty="0">
                <a:solidFill>
                  <a:srgbClr val="FFCC00"/>
                </a:solidFill>
                <a:latin typeface="Arial Narrow" pitchFamily="34" charset="0"/>
              </a:rPr>
              <a:t>“But recall the former days in which, after you were illuminated, you endured a great struggle with sufferings.”</a:t>
            </a:r>
            <a:r>
              <a:rPr lang="en-US" b="1" dirty="0">
                <a:solidFill>
                  <a:srgbClr val="FFCC00"/>
                </a:solidFill>
                <a:latin typeface="Arial Narrow" pitchFamily="34" charset="0"/>
              </a:rPr>
              <a:t> {Hebrews 10:32}</a:t>
            </a:r>
            <a:br>
              <a:rPr lang="en-US" b="1" i="1" dirty="0">
                <a:solidFill>
                  <a:srgbClr val="FFCC00"/>
                </a:solidFill>
                <a:latin typeface="Arial Narrow" pitchFamily="34" charset="0"/>
              </a:rPr>
            </a:br>
            <a:endParaRPr lang="en-US" b="1" i="1" dirty="0">
              <a:solidFill>
                <a:srgbClr val="FFCC00"/>
              </a:solidFill>
              <a:latin typeface="Arial Narrow" pitchFamily="34" charset="0"/>
            </a:endParaRPr>
          </a:p>
          <a:p>
            <a:pPr marL="1276350" lvl="1" indent="-533400" eaLnBrk="1" hangingPunct="1">
              <a:buNone/>
            </a:pPr>
            <a:r>
              <a:rPr lang="en-US" b="1" i="1" dirty="0">
                <a:solidFill>
                  <a:srgbClr val="FFCC00"/>
                </a:solidFill>
                <a:latin typeface="Arial Narrow" pitchFamily="34" charset="0"/>
              </a:rPr>
              <a:t>“And let us not grow weary while doing good, for in due season we shall reap if we do not lose heart.”</a:t>
            </a:r>
            <a:r>
              <a:rPr lang="en-US" b="1" dirty="0">
                <a:solidFill>
                  <a:srgbClr val="FFCC00"/>
                </a:solidFill>
                <a:latin typeface="Arial Narrow" pitchFamily="34" charset="0"/>
              </a:rPr>
              <a:t> {Galatians 6:9}</a:t>
            </a:r>
          </a:p>
        </p:txBody>
      </p:sp>
      <p:sp>
        <p:nvSpPr>
          <p:cNvPr id="28675" name="Title 1"/>
          <p:cNvSpPr>
            <a:spLocks/>
          </p:cNvSpPr>
          <p:nvPr/>
        </p:nvSpPr>
        <p:spPr bwMode="auto">
          <a:xfrm>
            <a:off x="457200" y="186779"/>
            <a:ext cx="8229600" cy="769441"/>
          </a:xfrm>
          <a:prstGeom prst="rect">
            <a:avLst/>
          </a:prstGeom>
          <a:noFill/>
          <a:ln w="38100">
            <a:noFill/>
            <a:miter lim="800000"/>
            <a:headEnd/>
            <a:tailEnd/>
          </a:ln>
        </p:spPr>
        <p:txBody>
          <a:bodyPr anchor="ctr">
            <a:spAutoFit/>
          </a:bodyPr>
          <a:lstStyle/>
          <a:p>
            <a:pPr algn="ctr"/>
            <a:r>
              <a:rPr lang="en-US" sz="4400" b="1" dirty="0">
                <a:solidFill>
                  <a:srgbClr val="FFFFCC"/>
                </a:solidFill>
              </a:rPr>
              <a:t>Overcoming Our Ease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rgbClr val="000000">
              <a:alpha val="59999"/>
            </a:srgbClr>
          </a:solidFill>
          <a:ln>
            <a:solidFill>
              <a:srgbClr val="FFFFCC"/>
            </a:solidFill>
          </a:ln>
        </p:spPr>
        <p:txBody>
          <a:bodyPr>
            <a:spAutoFit/>
          </a:bodyPr>
          <a:lstStyle/>
          <a:p>
            <a:pPr eaLnBrk="1" hangingPunct="1"/>
            <a:r>
              <a:rPr lang="en-US" sz="3000" b="1" dirty="0">
                <a:solidFill>
                  <a:srgbClr val="FFFFCC"/>
                </a:solidFill>
                <a:latin typeface="Arial Narrow" pitchFamily="34" charset="0"/>
              </a:rPr>
              <a:t>Amos pointed them to the cities that had already perished, suggesting that they consider their own fate.</a:t>
            </a:r>
            <a:endParaRPr lang="en-US" sz="3000" b="1" i="1" dirty="0">
              <a:solidFill>
                <a:srgbClr val="FFFFCC"/>
              </a:solidFill>
              <a:latin typeface="Arial Narrow" pitchFamily="34" charset="0"/>
            </a:endParaRPr>
          </a:p>
          <a:p>
            <a:pPr eaLnBrk="1" hangingPunct="1"/>
            <a:r>
              <a:rPr lang="en-US" sz="3000" b="1" dirty="0">
                <a:solidFill>
                  <a:srgbClr val="FFFFCC"/>
                </a:solidFill>
                <a:latin typeface="Arial Narrow" pitchFamily="34" charset="0"/>
              </a:rPr>
              <a:t>In verse 3, he issued another “</a:t>
            </a:r>
            <a:r>
              <a:rPr lang="en-US" sz="3000" b="1" u="sng" dirty="0">
                <a:solidFill>
                  <a:srgbClr val="FFFFCC"/>
                </a:solidFill>
                <a:latin typeface="Arial Narrow" pitchFamily="34" charset="0"/>
              </a:rPr>
              <a:t>woe</a:t>
            </a:r>
            <a:r>
              <a:rPr lang="en-US" sz="3000" b="1" dirty="0">
                <a:solidFill>
                  <a:srgbClr val="FFFFCC"/>
                </a:solidFill>
                <a:latin typeface="Arial Narrow" pitchFamily="34" charset="0"/>
              </a:rPr>
              <a:t>,” postponing the day of doom – IT WAS COMING.</a:t>
            </a:r>
          </a:p>
          <a:p>
            <a:pPr eaLnBrk="1" hangingPunct="1"/>
            <a:r>
              <a:rPr lang="en-US" sz="3000" b="1" dirty="0">
                <a:solidFill>
                  <a:srgbClr val="FFFFCC"/>
                </a:solidFill>
                <a:latin typeface="Arial Narrow" pitchFamily="34" charset="0"/>
              </a:rPr>
              <a:t>Application for us today?</a:t>
            </a:r>
          </a:p>
          <a:p>
            <a:pPr lvl="1" eaLnBrk="1" hangingPunct="1">
              <a:spcBef>
                <a:spcPct val="10000"/>
              </a:spcBef>
            </a:pPr>
            <a:r>
              <a:rPr lang="en-US" sz="2600" b="1" dirty="0">
                <a:solidFill>
                  <a:srgbClr val="FFCC00"/>
                </a:solidFill>
                <a:latin typeface="Arial Narrow" pitchFamily="34" charset="0"/>
              </a:rPr>
              <a:t>Are we at ease in Zion?</a:t>
            </a:r>
          </a:p>
          <a:p>
            <a:pPr lvl="1" eaLnBrk="1" hangingPunct="1">
              <a:spcBef>
                <a:spcPct val="10000"/>
              </a:spcBef>
            </a:pPr>
            <a:r>
              <a:rPr lang="en-US" sz="2600" b="1" dirty="0">
                <a:solidFill>
                  <a:srgbClr val="FFCC00"/>
                </a:solidFill>
                <a:latin typeface="Arial Narrow" pitchFamily="34" charset="0"/>
              </a:rPr>
              <a:t>Are we developing as we should?</a:t>
            </a:r>
          </a:p>
          <a:p>
            <a:pPr lvl="1" eaLnBrk="1" hangingPunct="1">
              <a:spcBef>
                <a:spcPct val="10000"/>
              </a:spcBef>
            </a:pPr>
            <a:r>
              <a:rPr lang="en-US" sz="2600" b="1" dirty="0">
                <a:solidFill>
                  <a:srgbClr val="FFCC00"/>
                </a:solidFill>
                <a:latin typeface="Arial Narrow" pitchFamily="34" charset="0"/>
              </a:rPr>
              <a:t>Have we become complacent about our service to God?</a:t>
            </a:r>
          </a:p>
        </p:txBody>
      </p:sp>
      <p:sp>
        <p:nvSpPr>
          <p:cNvPr id="5123" name="Title 1"/>
          <p:cNvSpPr>
            <a:spLocks/>
          </p:cNvSpPr>
          <p:nvPr/>
        </p:nvSpPr>
        <p:spPr bwMode="auto">
          <a:xfrm>
            <a:off x="457200" y="461417"/>
            <a:ext cx="8229600" cy="769441"/>
          </a:xfrm>
          <a:prstGeom prst="rect">
            <a:avLst/>
          </a:prstGeom>
          <a:noFill/>
          <a:ln w="9525">
            <a:noFill/>
            <a:miter lim="800000"/>
            <a:headEnd/>
            <a:tailEnd/>
          </a:ln>
        </p:spPr>
        <p:txBody>
          <a:bodyPr anchor="ctr">
            <a:spAutoFit/>
          </a:bodyPr>
          <a:lstStyle/>
          <a:p>
            <a:pPr algn="ctr"/>
            <a:r>
              <a:rPr lang="en-US" sz="4400" b="1" u="sng" dirty="0">
                <a:solidFill>
                  <a:srgbClr val="FFFFCC"/>
                </a:solidFill>
              </a:rPr>
              <a:t>Introduction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52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ppt_x</p:attrName>
                                        </p:attrNameLst>
                                      </p:cBhvr>
                                      <p:tavLst>
                                        <p:tav tm="0">
                                          <p:val>
                                            <p:fltVal val="0.5"/>
                                          </p:val>
                                        </p:tav>
                                        <p:tav tm="100000">
                                          <p:val>
                                            <p:strVal val="#ppt_x"/>
                                          </p:val>
                                        </p:tav>
                                      </p:tavLst>
                                    </p:anim>
                                    <p:anim calcmode="lin" valueType="num">
                                      <p:cBhvr>
                                        <p:cTn id="28" dur="1000" fill="hold"/>
                                        <p:tgtEl>
                                          <p:spTgt spid="3">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528"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4" end="4"/>
                                            </p:txEl>
                                          </p:spTgt>
                                        </p:tgtEl>
                                        <p:attrNameLst>
                                          <p:attrName>ppt_x</p:attrName>
                                        </p:attrNameLst>
                                      </p:cBhvr>
                                      <p:tavLst>
                                        <p:tav tm="0">
                                          <p:val>
                                            <p:fltVal val="0.5"/>
                                          </p:val>
                                        </p:tav>
                                        <p:tav tm="100000">
                                          <p:val>
                                            <p:strVal val="#ppt_x"/>
                                          </p:val>
                                        </p:tav>
                                      </p:tavLst>
                                    </p:anim>
                                    <p:anim calcmode="lin" valueType="num">
                                      <p:cBhvr>
                                        <p:cTn id="36" dur="1000" fill="hold"/>
                                        <p:tgtEl>
                                          <p:spTgt spid="3">
                                            <p:txEl>
                                              <p:pRg st="4" end="4"/>
                                            </p:txEl>
                                          </p:spTgt>
                                        </p:tgtEl>
                                        <p:attrNameLst>
                                          <p:attrName>ppt_y</p:attrName>
                                        </p:attrNameLst>
                                      </p:cBhvr>
                                      <p:tavLst>
                                        <p:tav tm="0">
                                          <p:val>
                                            <p:fltVal val="0.5"/>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528"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5" end="5"/>
                                            </p:txEl>
                                          </p:spTgt>
                                        </p:tgtEl>
                                        <p:attrNameLst>
                                          <p:attrName>ppt_x</p:attrName>
                                        </p:attrNameLst>
                                      </p:cBhvr>
                                      <p:tavLst>
                                        <p:tav tm="0">
                                          <p:val>
                                            <p:fltVal val="0.5"/>
                                          </p:val>
                                        </p:tav>
                                        <p:tav tm="100000">
                                          <p:val>
                                            <p:strVal val="#ppt_x"/>
                                          </p:val>
                                        </p:tav>
                                      </p:tavLst>
                                    </p:anim>
                                    <p:anim calcmode="lin" valueType="num">
                                      <p:cBhvr>
                                        <p:cTn id="44" dur="1000" fill="hold"/>
                                        <p:tgtEl>
                                          <p:spTgt spid="3">
                                            <p:txEl>
                                              <p:pRg st="5" end="5"/>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491579"/>
            <a:ext cx="8229600" cy="769441"/>
          </a:xfrm>
        </p:spPr>
        <p:txBody>
          <a:bodyPr>
            <a:spAutoFit/>
          </a:bodyPr>
          <a:lstStyle/>
          <a:p>
            <a:pPr eaLnBrk="1" hangingPunct="1"/>
            <a:r>
              <a:rPr lang="en-US" b="1" u="sng" dirty="0">
                <a:solidFill>
                  <a:srgbClr val="FFFFCC"/>
                </a:solidFill>
                <a:latin typeface="Arial" charset="0"/>
              </a:rPr>
              <a:t>It Is Not Because</a:t>
            </a:r>
            <a:r>
              <a:rPr lang="en-US" b="1" dirty="0">
                <a:solidFill>
                  <a:srgbClr val="FFFFCC"/>
                </a:solidFill>
                <a:latin typeface="Arial" charset="0"/>
              </a:rPr>
              <a:t> …</a:t>
            </a:r>
          </a:p>
        </p:txBody>
      </p:sp>
      <p:sp>
        <p:nvSpPr>
          <p:cNvPr id="3" name="Content Placeholder 2"/>
          <p:cNvSpPr>
            <a:spLocks noGrp="1"/>
          </p:cNvSpPr>
          <p:nvPr>
            <p:ph idx="1"/>
          </p:nvPr>
        </p:nvSpPr>
        <p:spPr>
          <a:xfrm>
            <a:off x="457200" y="1570038"/>
            <a:ext cx="8229600" cy="4376583"/>
          </a:xfrm>
          <a:solidFill>
            <a:srgbClr val="000000">
              <a:alpha val="59999"/>
            </a:srgbClr>
          </a:solidFill>
          <a:ln>
            <a:solidFill>
              <a:srgbClr val="FFFFCC"/>
            </a:solidFill>
          </a:ln>
        </p:spPr>
        <p:txBody>
          <a:bodyPr>
            <a:spAutoFit/>
          </a:bodyPr>
          <a:lstStyle/>
          <a:p>
            <a:pPr marL="514350" indent="-514350" eaLnBrk="1" hangingPunct="1">
              <a:buFont typeface="Arial" charset="0"/>
              <a:buAutoNum type="arabicPeriod"/>
            </a:pPr>
            <a:r>
              <a:rPr lang="en-US" b="1" dirty="0">
                <a:solidFill>
                  <a:srgbClr val="FFCC00"/>
                </a:solidFill>
                <a:latin typeface="Arial" charset="0"/>
              </a:rPr>
              <a:t>There is nothing to do.</a:t>
            </a:r>
          </a:p>
          <a:p>
            <a:pPr marL="1085850" lvl="1" indent="-457200" eaLnBrk="1" hangingPunct="1"/>
            <a:r>
              <a:rPr lang="en-US" b="1" dirty="0">
                <a:solidFill>
                  <a:srgbClr val="FFFFCC"/>
                </a:solidFill>
                <a:latin typeface="Arial" charset="0"/>
              </a:rPr>
              <a:t>There is plenty to do.</a:t>
            </a:r>
          </a:p>
          <a:p>
            <a:pPr marL="1085850" lvl="1" indent="-457200" eaLnBrk="1" hangingPunct="1"/>
            <a:r>
              <a:rPr lang="en-US" b="1" dirty="0">
                <a:solidFill>
                  <a:srgbClr val="FFFFCC"/>
                </a:solidFill>
                <a:latin typeface="Arial" charset="0"/>
              </a:rPr>
              <a:t>The Christian’s life is a busy one.</a:t>
            </a:r>
          </a:p>
          <a:p>
            <a:pPr marL="1085850" lvl="1" indent="-457200" eaLnBrk="1" hangingPunct="1"/>
            <a:r>
              <a:rPr lang="en-US" b="1" dirty="0">
                <a:solidFill>
                  <a:srgbClr val="FFFFCC"/>
                </a:solidFill>
                <a:latin typeface="Arial" charset="0"/>
              </a:rPr>
              <a:t>We must work to the best of our ability.</a:t>
            </a:r>
          </a:p>
          <a:p>
            <a:pPr marL="1085850" lvl="1" indent="-457200" eaLnBrk="1" hangingPunct="1">
              <a:buNone/>
            </a:pPr>
            <a:r>
              <a:rPr lang="en-US" b="1" i="1" dirty="0">
                <a:solidFill>
                  <a:srgbClr val="FFCC00"/>
                </a:solidFill>
                <a:latin typeface="Arial" charset="0"/>
              </a:rPr>
              <a:t>“Whatever your hand finds to do, do it with your might; for there is no work or device or knowledge or wisdom in the grave where you are going.”</a:t>
            </a:r>
            <a:r>
              <a:rPr lang="en-US" b="1" dirty="0">
                <a:solidFill>
                  <a:srgbClr val="FFCC00"/>
                </a:solidFill>
                <a:latin typeface="Arial" charset="0"/>
              </a:rPr>
              <a:t> {Ecclesiastes 9:10}</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p:val>
                                            <p:fltVal val="0.5"/>
                                          </p:val>
                                        </p:tav>
                                        <p:tav tm="100000">
                                          <p:val>
                                            <p:strVal val="#ppt_x"/>
                                          </p:val>
                                        </p:tav>
                                      </p:tavLst>
                                    </p:anim>
                                    <p:anim calcmode="lin" valueType="num">
                                      <p:cBhvr>
                                        <p:cTn id="18" dur="1000" fill="hold"/>
                                        <p:tgtEl>
                                          <p:spTgt spid="3">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528"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ppt_x</p:attrName>
                                        </p:attrNameLst>
                                      </p:cBhvr>
                                      <p:tavLst>
                                        <p:tav tm="0">
                                          <p:val>
                                            <p:fltVal val="0.5"/>
                                          </p:val>
                                        </p:tav>
                                        <p:tav tm="100000">
                                          <p:val>
                                            <p:strVal val="#ppt_x"/>
                                          </p:val>
                                        </p:tav>
                                      </p:tavLst>
                                    </p:anim>
                                    <p:anim calcmode="lin" valueType="num">
                                      <p:cBhvr>
                                        <p:cTn id="26" dur="1000" fill="hold"/>
                                        <p:tgtEl>
                                          <p:spTgt spid="3">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528"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ppt_x</p:attrName>
                                        </p:attrNameLst>
                                      </p:cBhvr>
                                      <p:tavLst>
                                        <p:tav tm="0">
                                          <p:val>
                                            <p:fltVal val="0.5"/>
                                          </p:val>
                                        </p:tav>
                                        <p:tav tm="100000">
                                          <p:val>
                                            <p:strVal val="#ppt_x"/>
                                          </p:val>
                                        </p:tav>
                                      </p:tavLst>
                                    </p:anim>
                                    <p:anim calcmode="lin" valueType="num">
                                      <p:cBhvr>
                                        <p:cTn id="34" dur="1000" fill="hold"/>
                                        <p:tgtEl>
                                          <p:spTgt spid="3">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0"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457200" y="1722438"/>
            <a:ext cx="8229600" cy="4376583"/>
          </a:xfrm>
          <a:solidFill>
            <a:srgbClr val="000000">
              <a:alpha val="59999"/>
            </a:srgbClr>
          </a:solidFill>
          <a:ln>
            <a:solidFill>
              <a:srgbClr val="FFFFCC"/>
            </a:solidFill>
          </a:ln>
        </p:spPr>
        <p:txBody>
          <a:bodyPr>
            <a:spAutoFit/>
          </a:bodyPr>
          <a:lstStyle/>
          <a:p>
            <a:pPr marL="514350" indent="-514350" eaLnBrk="1" hangingPunct="1">
              <a:buFont typeface="Arial" charset="0"/>
              <a:buAutoNum type="arabicPeriod"/>
            </a:pPr>
            <a:r>
              <a:rPr lang="en-US" b="1" dirty="0">
                <a:solidFill>
                  <a:srgbClr val="FFCC00"/>
                </a:solidFill>
                <a:latin typeface="Arial" charset="0"/>
              </a:rPr>
              <a:t>There is nothing to do.</a:t>
            </a:r>
          </a:p>
          <a:p>
            <a:pPr marL="990600" lvl="1" indent="-361950" eaLnBrk="1" hangingPunct="1"/>
            <a:r>
              <a:rPr lang="en-US" b="1" dirty="0">
                <a:solidFill>
                  <a:srgbClr val="FFFFCC"/>
                </a:solidFill>
                <a:latin typeface="Arial" charset="0"/>
              </a:rPr>
              <a:t>There is plenty to do.</a:t>
            </a:r>
          </a:p>
          <a:p>
            <a:pPr marL="990600" lvl="1" indent="-361950" eaLnBrk="1" hangingPunct="1"/>
            <a:r>
              <a:rPr lang="en-US" b="1" dirty="0">
                <a:solidFill>
                  <a:srgbClr val="FFFFCC"/>
                </a:solidFill>
                <a:latin typeface="Arial" charset="0"/>
              </a:rPr>
              <a:t>The Christian’s life is a busy one.</a:t>
            </a:r>
          </a:p>
          <a:p>
            <a:pPr marL="990600" lvl="1" indent="-361950" eaLnBrk="1" hangingPunct="1"/>
            <a:r>
              <a:rPr lang="en-US" b="1" dirty="0">
                <a:solidFill>
                  <a:srgbClr val="FFFFCC"/>
                </a:solidFill>
                <a:latin typeface="Arial" charset="0"/>
              </a:rPr>
              <a:t>We must work to the best of our ability.</a:t>
            </a:r>
            <a:endParaRPr lang="en-US" b="1" dirty="0">
              <a:solidFill>
                <a:srgbClr val="FFCC00"/>
              </a:solidFill>
              <a:latin typeface="Arial" charset="0"/>
            </a:endParaRPr>
          </a:p>
          <a:p>
            <a:pPr marL="990600" lvl="1" indent="-361950" eaLnBrk="1" hangingPunct="1">
              <a:buNone/>
            </a:pPr>
            <a:r>
              <a:rPr lang="en-US" b="1" i="1" dirty="0">
                <a:solidFill>
                  <a:srgbClr val="FFCC00"/>
                </a:solidFill>
                <a:latin typeface="Arial" charset="0"/>
              </a:rPr>
              <a:t>“And whatever you do, do it heartily, as to the Lord and not to men, knowing that from the Lord you will receive the reward of the inheritance; for you serve the Lord Christ.”</a:t>
            </a:r>
            <a:r>
              <a:rPr lang="en-US" b="1" dirty="0">
                <a:solidFill>
                  <a:srgbClr val="FFCC00"/>
                </a:solidFill>
                <a:latin typeface="Arial" charset="0"/>
              </a:rPr>
              <a:t> {Colossians 3:23-24}</a:t>
            </a:r>
          </a:p>
        </p:txBody>
      </p:sp>
      <p:sp>
        <p:nvSpPr>
          <p:cNvPr id="7171" name="Title 1"/>
          <p:cNvSpPr>
            <a:spLocks/>
          </p:cNvSpPr>
          <p:nvPr/>
        </p:nvSpPr>
        <p:spPr bwMode="auto">
          <a:xfrm>
            <a:off x="457200" y="491579"/>
            <a:ext cx="8229600" cy="769441"/>
          </a:xfrm>
          <a:prstGeom prst="rect">
            <a:avLst/>
          </a:prstGeom>
          <a:noFill/>
          <a:ln w="38100">
            <a:noFill/>
            <a:miter lim="800000"/>
            <a:headEnd/>
            <a:tailEnd/>
          </a:ln>
        </p:spPr>
        <p:txBody>
          <a:bodyPr anchor="ctr">
            <a:spAutoFit/>
          </a:bodyPr>
          <a:lstStyle/>
          <a:p>
            <a:pPr algn="ctr"/>
            <a:r>
              <a:rPr lang="en-US" sz="4400" b="1" u="sng" dirty="0">
                <a:solidFill>
                  <a:srgbClr val="FFFFCC"/>
                </a:solidFill>
              </a:rPr>
              <a:t>It Is Not Because</a:t>
            </a:r>
            <a:r>
              <a:rPr lang="en-US" sz="4400" b="1" dirty="0">
                <a:solidFill>
                  <a:srgbClr val="FFFFCC"/>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7170">
                                            <p:txEl>
                                              <p:pRg st="4" end="4"/>
                                            </p:txEl>
                                          </p:spTgt>
                                        </p:tgtEl>
                                        <p:attrNameLst>
                                          <p:attrName>style.visibility</p:attrName>
                                        </p:attrNameLst>
                                      </p:cBhvr>
                                      <p:to>
                                        <p:strVal val="visible"/>
                                      </p:to>
                                    </p:set>
                                    <p:anim calcmode="lin" valueType="num">
                                      <p:cBhvr>
                                        <p:cTn id="7" dur="500" fill="hold"/>
                                        <p:tgtEl>
                                          <p:spTgt spid="7170">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7170">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29200"/>
          </a:xfrm>
          <a:solidFill>
            <a:srgbClr val="000000">
              <a:alpha val="59999"/>
            </a:srgbClr>
          </a:solidFill>
          <a:ln>
            <a:solidFill>
              <a:srgbClr val="FFFFCC"/>
            </a:solidFill>
          </a:ln>
        </p:spPr>
        <p:txBody>
          <a:bodyPr>
            <a:spAutoFit/>
          </a:bodyPr>
          <a:lstStyle/>
          <a:p>
            <a:pPr marL="514350" indent="-514350" eaLnBrk="1" hangingPunct="1">
              <a:buFont typeface="Arial" charset="0"/>
              <a:buAutoNum type="arabicPeriod"/>
            </a:pPr>
            <a:r>
              <a:rPr lang="en-US" b="1" dirty="0">
                <a:solidFill>
                  <a:srgbClr val="FFCC00"/>
                </a:solidFill>
                <a:latin typeface="Arial Narrow" pitchFamily="34" charset="0"/>
              </a:rPr>
              <a:t>There is nothing to do.</a:t>
            </a:r>
          </a:p>
          <a:p>
            <a:pPr marL="1085850" lvl="1" indent="-457200" eaLnBrk="1" hangingPunct="1"/>
            <a:r>
              <a:rPr lang="en-US" b="1" dirty="0">
                <a:solidFill>
                  <a:srgbClr val="FFFFCC"/>
                </a:solidFill>
                <a:latin typeface="Arial Narrow" pitchFamily="34" charset="0"/>
              </a:rPr>
              <a:t>There is plenty to do.</a:t>
            </a:r>
          </a:p>
          <a:p>
            <a:pPr marL="1085850" lvl="1" indent="-457200" eaLnBrk="1" hangingPunct="1"/>
            <a:r>
              <a:rPr lang="en-US" b="1" dirty="0">
                <a:solidFill>
                  <a:srgbClr val="FFFFCC"/>
                </a:solidFill>
                <a:latin typeface="Arial Narrow" pitchFamily="34" charset="0"/>
              </a:rPr>
              <a:t>The Christian’s life is a busy one.</a:t>
            </a:r>
          </a:p>
          <a:p>
            <a:pPr marL="1085850" lvl="1" indent="-457200" eaLnBrk="1" hangingPunct="1">
              <a:lnSpc>
                <a:spcPct val="105000"/>
              </a:lnSpc>
            </a:pPr>
            <a:r>
              <a:rPr lang="en-US" b="1" dirty="0">
                <a:solidFill>
                  <a:srgbClr val="FFFFCC"/>
                </a:solidFill>
                <a:latin typeface="Arial Narrow" pitchFamily="34" charset="0"/>
              </a:rPr>
              <a:t>We must work to the best of our ability.</a:t>
            </a:r>
            <a:endParaRPr lang="en-US" b="1" dirty="0">
              <a:solidFill>
                <a:srgbClr val="FFCC00"/>
              </a:solidFill>
              <a:latin typeface="Arial Narrow" pitchFamily="34" charset="0"/>
            </a:endParaRPr>
          </a:p>
          <a:p>
            <a:pPr marL="1085850" lvl="1" indent="-457200" eaLnBrk="1" hangingPunct="1">
              <a:lnSpc>
                <a:spcPct val="105000"/>
              </a:lnSpc>
              <a:buNone/>
            </a:pPr>
            <a:r>
              <a:rPr lang="en-US" b="1" i="1" dirty="0">
                <a:solidFill>
                  <a:srgbClr val="FFCC00"/>
                </a:solidFill>
                <a:latin typeface="Arial Narrow" pitchFamily="34" charset="0"/>
              </a:rPr>
              <a:t>“Not lagging in diligence, fervent in spirit, serving the Lord.”</a:t>
            </a:r>
            <a:r>
              <a:rPr lang="en-US" b="1" dirty="0">
                <a:solidFill>
                  <a:srgbClr val="FFCC00"/>
                </a:solidFill>
                <a:latin typeface="Arial Narrow" pitchFamily="34" charset="0"/>
              </a:rPr>
              <a:t> {Romans 12:11}</a:t>
            </a:r>
          </a:p>
          <a:p>
            <a:pPr marL="1085850" lvl="1" indent="-457200" eaLnBrk="1" hangingPunct="1">
              <a:lnSpc>
                <a:spcPct val="105000"/>
              </a:lnSpc>
              <a:buNone/>
            </a:pPr>
            <a:r>
              <a:rPr lang="en-US" b="1" i="1" dirty="0">
                <a:solidFill>
                  <a:srgbClr val="FFCC00"/>
                </a:solidFill>
                <a:latin typeface="Arial Narrow" pitchFamily="34" charset="0"/>
              </a:rPr>
              <a:t>“Do you not say, ‘There are still four months and then comes the harvest?’ Behold, I say to you, ‘Lift up your eyes and look at the fields, for they are already white for harvest!’”</a:t>
            </a:r>
            <a:r>
              <a:rPr lang="en-US" b="1" dirty="0">
                <a:solidFill>
                  <a:srgbClr val="FFCC00"/>
                </a:solidFill>
                <a:latin typeface="Arial Narrow" pitchFamily="34" charset="0"/>
              </a:rPr>
              <a:t> {John 4:35}</a:t>
            </a:r>
          </a:p>
        </p:txBody>
      </p:sp>
      <p:sp>
        <p:nvSpPr>
          <p:cNvPr id="8195" name="Title 1"/>
          <p:cNvSpPr>
            <a:spLocks/>
          </p:cNvSpPr>
          <p:nvPr/>
        </p:nvSpPr>
        <p:spPr bwMode="auto">
          <a:xfrm>
            <a:off x="457200" y="491579"/>
            <a:ext cx="8229600" cy="769441"/>
          </a:xfrm>
          <a:prstGeom prst="rect">
            <a:avLst/>
          </a:prstGeom>
          <a:noFill/>
          <a:ln w="38100">
            <a:noFill/>
            <a:miter lim="800000"/>
            <a:headEnd/>
            <a:tailEnd/>
          </a:ln>
        </p:spPr>
        <p:txBody>
          <a:bodyPr anchor="ctr">
            <a:spAutoFit/>
          </a:bodyPr>
          <a:lstStyle/>
          <a:p>
            <a:pPr algn="ctr"/>
            <a:r>
              <a:rPr lang="en-US" sz="4400" b="1" u="sng" dirty="0">
                <a:solidFill>
                  <a:srgbClr val="FFFFCC"/>
                </a:solidFill>
              </a:rPr>
              <a:t>It Is Not Because</a:t>
            </a:r>
            <a:r>
              <a:rPr lang="en-US" sz="4400" b="1" dirty="0">
                <a:solidFill>
                  <a:srgbClr val="FFFFCC"/>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p:cTn id="1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462760"/>
          </a:xfrm>
          <a:solidFill>
            <a:srgbClr val="000000">
              <a:alpha val="59999"/>
            </a:srgbClr>
          </a:solidFill>
          <a:ln>
            <a:solidFill>
              <a:srgbClr val="FFFFCC"/>
            </a:solidFill>
          </a:ln>
        </p:spPr>
        <p:txBody>
          <a:bodyPr>
            <a:spAutoFit/>
          </a:bodyPr>
          <a:lstStyle/>
          <a:p>
            <a:pPr marL="457200" indent="-457200" eaLnBrk="1" hangingPunct="1">
              <a:buFont typeface="Arial" charset="0"/>
              <a:buAutoNum type="arabicPeriod" startAt="2"/>
            </a:pPr>
            <a:r>
              <a:rPr lang="en-US" b="1" dirty="0">
                <a:solidFill>
                  <a:srgbClr val="FFCC00"/>
                </a:solidFill>
                <a:latin typeface="Arial" charset="0"/>
              </a:rPr>
              <a:t>We have too many workers.</a:t>
            </a:r>
          </a:p>
          <a:p>
            <a:pPr marL="1085850" lvl="1" indent="-514350" eaLnBrk="1" hangingPunct="1"/>
            <a:r>
              <a:rPr lang="en-US" b="1" dirty="0">
                <a:solidFill>
                  <a:srgbClr val="FFFFCC"/>
                </a:solidFill>
                <a:latin typeface="Arial" charset="0"/>
              </a:rPr>
              <a:t>There’s always plenty of work.</a:t>
            </a:r>
          </a:p>
          <a:p>
            <a:pPr marL="1085850" lvl="1" indent="-514350" eaLnBrk="1" hangingPunct="1"/>
            <a:r>
              <a:rPr lang="en-US" b="1" dirty="0">
                <a:solidFill>
                  <a:srgbClr val="FFFFCC"/>
                </a:solidFill>
                <a:latin typeface="Arial" charset="0"/>
              </a:rPr>
              <a:t>Why are only a handful involved?</a:t>
            </a:r>
          </a:p>
          <a:p>
            <a:pPr marL="1085850" lvl="1" indent="-514350" eaLnBrk="1" hangingPunct="1"/>
            <a:r>
              <a:rPr lang="en-US" b="1" dirty="0">
                <a:solidFill>
                  <a:srgbClr val="FFFFCC"/>
                </a:solidFill>
                <a:latin typeface="Arial" charset="0"/>
              </a:rPr>
              <a:t>When things go wrong, who is quick to complain?</a:t>
            </a:r>
          </a:p>
          <a:p>
            <a:pPr marL="1085850" lvl="1" indent="-514350" eaLnBrk="1" hangingPunct="1"/>
            <a:r>
              <a:rPr lang="en-US" b="1" dirty="0">
                <a:solidFill>
                  <a:srgbClr val="FFFFCC"/>
                </a:solidFill>
                <a:latin typeface="Arial" charset="0"/>
              </a:rPr>
              <a:t>WHAT ARE YOU DOING ABOUT THE PROBLEM?</a:t>
            </a:r>
          </a:p>
          <a:p>
            <a:pPr marL="1085850" lvl="1" indent="-514350" eaLnBrk="1" hangingPunct="1"/>
            <a:r>
              <a:rPr lang="en-US" b="1" dirty="0">
                <a:solidFill>
                  <a:srgbClr val="FFFFCC"/>
                </a:solidFill>
                <a:latin typeface="Arial" charset="0"/>
              </a:rPr>
              <a:t>If we’re not growing, could it be that we’re not as involved as we should be?</a:t>
            </a:r>
          </a:p>
        </p:txBody>
      </p:sp>
      <p:sp>
        <p:nvSpPr>
          <p:cNvPr id="9219" name="Title 1"/>
          <p:cNvSpPr>
            <a:spLocks/>
          </p:cNvSpPr>
          <p:nvPr/>
        </p:nvSpPr>
        <p:spPr bwMode="auto">
          <a:xfrm>
            <a:off x="457200" y="491579"/>
            <a:ext cx="8229600" cy="769441"/>
          </a:xfrm>
          <a:prstGeom prst="rect">
            <a:avLst/>
          </a:prstGeom>
          <a:noFill/>
          <a:ln w="38100">
            <a:noFill/>
            <a:miter lim="800000"/>
            <a:headEnd/>
            <a:tailEnd/>
          </a:ln>
        </p:spPr>
        <p:txBody>
          <a:bodyPr anchor="ctr">
            <a:spAutoFit/>
          </a:bodyPr>
          <a:lstStyle/>
          <a:p>
            <a:pPr algn="ctr"/>
            <a:r>
              <a:rPr lang="en-US" sz="4400" b="1" u="sng" dirty="0">
                <a:solidFill>
                  <a:srgbClr val="FFFFCC"/>
                </a:solidFill>
              </a:rPr>
              <a:t>It Is Not Because</a:t>
            </a:r>
            <a:r>
              <a:rPr lang="en-US" sz="4400" b="1" dirty="0">
                <a:solidFill>
                  <a:srgbClr val="FFFFCC"/>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7470"/>
          </a:xfrm>
          <a:solidFill>
            <a:srgbClr val="000000">
              <a:alpha val="59999"/>
            </a:srgbClr>
          </a:solidFill>
          <a:ln>
            <a:solidFill>
              <a:srgbClr val="FFFFCC"/>
            </a:solidFill>
          </a:ln>
        </p:spPr>
        <p:txBody>
          <a:bodyPr>
            <a:spAutoFit/>
          </a:bodyPr>
          <a:lstStyle/>
          <a:p>
            <a:pPr eaLnBrk="1" hangingPunct="1">
              <a:buFont typeface="Arial" charset="0"/>
              <a:buAutoNum type="arabicPeriod" startAt="2"/>
            </a:pPr>
            <a:r>
              <a:rPr lang="en-US" b="1" dirty="0">
                <a:solidFill>
                  <a:srgbClr val="FFCC00"/>
                </a:solidFill>
                <a:latin typeface="Arial Narrow" pitchFamily="34" charset="0"/>
              </a:rPr>
              <a:t>We have too many workers.</a:t>
            </a:r>
          </a:p>
          <a:p>
            <a:pPr marL="914400" lvl="1" indent="-457200" eaLnBrk="1" hangingPunct="1"/>
            <a:r>
              <a:rPr lang="en-US" b="1" dirty="0">
                <a:solidFill>
                  <a:srgbClr val="FFFFCC"/>
                </a:solidFill>
                <a:latin typeface="Arial Narrow" pitchFamily="34" charset="0"/>
              </a:rPr>
              <a:t>Elders must keep people involved and productive.</a:t>
            </a:r>
          </a:p>
          <a:p>
            <a:pPr marL="914400" lvl="1" indent="-457200" eaLnBrk="1" hangingPunct="1"/>
            <a:r>
              <a:rPr lang="en-US" b="1" dirty="0">
                <a:solidFill>
                  <a:srgbClr val="FFFFCC"/>
                </a:solidFill>
                <a:latin typeface="Arial Narrow" pitchFamily="34" charset="0"/>
              </a:rPr>
              <a:t>If people have ability and desire, allow them to participate.</a:t>
            </a:r>
          </a:p>
          <a:p>
            <a:pPr marL="914400" lvl="1" indent="-457200" eaLnBrk="1" hangingPunct="1"/>
            <a:r>
              <a:rPr lang="en-US" b="1" dirty="0">
                <a:solidFill>
                  <a:srgbClr val="FFFFCC"/>
                </a:solidFill>
                <a:latin typeface="Arial Narrow" pitchFamily="34" charset="0"/>
              </a:rPr>
              <a:t>The congregation must be patient during the learning process.</a:t>
            </a:r>
          </a:p>
          <a:p>
            <a:pPr marL="914400" lvl="1" indent="-457200" eaLnBrk="1" hangingPunct="1">
              <a:buNone/>
            </a:pPr>
            <a:r>
              <a:rPr lang="en-US" b="1" i="1" dirty="0">
                <a:solidFill>
                  <a:srgbClr val="FFCC00"/>
                </a:solidFill>
                <a:latin typeface="Arial Narrow" pitchFamily="34" charset="0"/>
              </a:rPr>
              <a:t>“Then He said to His disciples, ‘The harvest truly is plentiful, but the laborers are few. Therefore pray the Lord of the harvest to send out laborers into His harvest.’”</a:t>
            </a:r>
            <a:r>
              <a:rPr lang="en-US" b="1" dirty="0">
                <a:solidFill>
                  <a:srgbClr val="FFCC00"/>
                </a:solidFill>
                <a:latin typeface="Arial Narrow" pitchFamily="34" charset="0"/>
              </a:rPr>
              <a:t> {Matthew 9:37-38}</a:t>
            </a:r>
          </a:p>
        </p:txBody>
      </p:sp>
      <p:sp>
        <p:nvSpPr>
          <p:cNvPr id="10243" name="Title 1"/>
          <p:cNvSpPr>
            <a:spLocks/>
          </p:cNvSpPr>
          <p:nvPr/>
        </p:nvSpPr>
        <p:spPr bwMode="auto">
          <a:xfrm>
            <a:off x="457200" y="491579"/>
            <a:ext cx="8229600" cy="769441"/>
          </a:xfrm>
          <a:prstGeom prst="rect">
            <a:avLst/>
          </a:prstGeom>
          <a:noFill/>
          <a:ln w="38100">
            <a:noFill/>
            <a:miter lim="800000"/>
            <a:headEnd/>
            <a:tailEnd/>
          </a:ln>
        </p:spPr>
        <p:txBody>
          <a:bodyPr anchor="ctr">
            <a:spAutoFit/>
          </a:bodyPr>
          <a:lstStyle/>
          <a:p>
            <a:pPr algn="ctr"/>
            <a:r>
              <a:rPr lang="en-US" sz="4400" b="1" u="sng" dirty="0">
                <a:solidFill>
                  <a:srgbClr val="FFFFCC"/>
                </a:solidFill>
              </a:rPr>
              <a:t>It Is Not Because</a:t>
            </a:r>
            <a:r>
              <a:rPr lang="en-US" sz="4400" b="1" dirty="0">
                <a:solidFill>
                  <a:srgbClr val="FFFFCC"/>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1002</TotalTime>
  <Words>4197</Words>
  <Application>Microsoft Office PowerPoint</Application>
  <PresentationFormat>On-screen Show (4:3)</PresentationFormat>
  <Paragraphs>380</Paragraphs>
  <Slides>30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 Narrow</vt:lpstr>
      <vt:lpstr>Calibri</vt:lpstr>
      <vt:lpstr>Arial</vt:lpstr>
      <vt:lpstr>Office Theme</vt:lpstr>
      <vt:lpstr>“Woe to Those Who Are at  Ease in Zion”</vt:lpstr>
      <vt:lpstr>Introduction</vt:lpstr>
      <vt:lpstr>PowerPoint Presentation</vt:lpstr>
      <vt:lpstr>PowerPoint Presentation</vt:lpstr>
      <vt:lpstr>It Is Not Because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Are at Ease  Because of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Overcoming Our Ease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“Woe To Those At  Ease in Zion”</dc:title>
  <dc:creator>Keith Greer</dc:creator>
  <cp:lastModifiedBy>Richard Lidh</cp:lastModifiedBy>
  <cp:revision>38</cp:revision>
  <cp:lastPrinted>2023-04-28T17:38:36Z</cp:lastPrinted>
  <dcterms:created xsi:type="dcterms:W3CDTF">2009-08-04T14:23:16Z</dcterms:created>
  <dcterms:modified xsi:type="dcterms:W3CDTF">2023-04-28T17:39:24Z</dcterms:modified>
</cp:coreProperties>
</file>